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698" r:id="rId2"/>
  </p:sldMasterIdLst>
  <p:notesMasterIdLst>
    <p:notesMasterId r:id="rId65"/>
  </p:notesMasterIdLst>
  <p:handoutMasterIdLst>
    <p:handoutMasterId r:id="rId66"/>
  </p:handoutMasterIdLst>
  <p:sldIdLst>
    <p:sldId id="256" r:id="rId3"/>
    <p:sldId id="259" r:id="rId4"/>
    <p:sldId id="260" r:id="rId5"/>
    <p:sldId id="261" r:id="rId6"/>
    <p:sldId id="262" r:id="rId7"/>
    <p:sldId id="319" r:id="rId8"/>
    <p:sldId id="320" r:id="rId9"/>
    <p:sldId id="321" r:id="rId10"/>
    <p:sldId id="263" r:id="rId11"/>
    <p:sldId id="264" r:id="rId12"/>
    <p:sldId id="265" r:id="rId13"/>
    <p:sldId id="266" r:id="rId14"/>
    <p:sldId id="267" r:id="rId15"/>
    <p:sldId id="318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</p:sldIdLst>
  <p:sldSz cx="9144000" cy="6858000" type="screen4x3"/>
  <p:notesSz cx="6735763" cy="9866313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gqAfFmUoBgQ4HX/zmCC8Ow==" hashData="ovSH3AW8BGHqh0mIT60wqg3GXi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599" autoAdjust="0"/>
  </p:normalViewPr>
  <p:slideViewPr>
    <p:cSldViewPr>
      <p:cViewPr>
        <p:scale>
          <a:sx n="80" d="100"/>
          <a:sy n="80" d="100"/>
        </p:scale>
        <p:origin x="-119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97EF31-0037-428F-9348-31688617684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71A0E159-8A95-49C7-9434-41001603052C}">
      <dgm:prSet phldrT="[Texto]"/>
      <dgm:spPr/>
      <dgm:t>
        <a:bodyPr/>
        <a:lstStyle/>
        <a:p>
          <a:r>
            <a:rPr lang="es-PE" dirty="0" smtClean="0"/>
            <a:t>YF</a:t>
          </a:r>
          <a:endParaRPr lang="es-PE" dirty="0"/>
        </a:p>
      </dgm:t>
    </dgm:pt>
    <dgm:pt modelId="{A72399D6-9A7E-4422-B926-B336B8203C4F}" type="parTrans" cxnId="{AEDA3AEA-7FD1-4D8F-A93A-35BCD04E2BD8}">
      <dgm:prSet/>
      <dgm:spPr/>
      <dgm:t>
        <a:bodyPr/>
        <a:lstStyle/>
        <a:p>
          <a:endParaRPr lang="es-PE"/>
        </a:p>
      </dgm:t>
    </dgm:pt>
    <dgm:pt modelId="{1E5F7E6D-E65E-44DD-B65D-0C178C3348D8}" type="sibTrans" cxnId="{AEDA3AEA-7FD1-4D8F-A93A-35BCD04E2BD8}">
      <dgm:prSet/>
      <dgm:spPr/>
      <dgm:t>
        <a:bodyPr/>
        <a:lstStyle/>
        <a:p>
          <a:endParaRPr lang="es-PE"/>
        </a:p>
      </dgm:t>
    </dgm:pt>
    <dgm:pt modelId="{297346C2-A6AC-46D2-A88A-E6A1C7330F5D}">
      <dgm:prSet phldrT="[Texto]"/>
      <dgm:spPr/>
      <dgm:t>
        <a:bodyPr/>
        <a:lstStyle/>
        <a:p>
          <a:r>
            <a:rPr lang="es-PE" dirty="0" smtClean="0"/>
            <a:t>(YT)</a:t>
          </a:r>
          <a:endParaRPr lang="es-PE" dirty="0"/>
        </a:p>
      </dgm:t>
    </dgm:pt>
    <dgm:pt modelId="{35F34F82-615C-43E7-861C-AF40FBFE2D0F}" type="parTrans" cxnId="{BA96C07B-FE6E-403E-9A9E-5E4CFC0EB857}">
      <dgm:prSet/>
      <dgm:spPr/>
      <dgm:t>
        <a:bodyPr/>
        <a:lstStyle/>
        <a:p>
          <a:endParaRPr lang="es-PE"/>
        </a:p>
      </dgm:t>
    </dgm:pt>
    <dgm:pt modelId="{D4484684-4B72-43B9-BB86-A963F30EA91F}" type="sibTrans" cxnId="{BA96C07B-FE6E-403E-9A9E-5E4CFC0EB857}">
      <dgm:prSet/>
      <dgm:spPr/>
      <dgm:t>
        <a:bodyPr/>
        <a:lstStyle/>
        <a:p>
          <a:endParaRPr lang="es-PE"/>
        </a:p>
      </dgm:t>
    </dgm:pt>
    <dgm:pt modelId="{3C2E88BF-0DE5-40F4-A05F-78A1C64FA82A}">
      <dgm:prSet phldrT="[Texto]"/>
      <dgm:spPr/>
      <dgm:t>
        <a:bodyPr/>
        <a:lstStyle/>
        <a:p>
          <a:r>
            <a:rPr lang="es-PE" dirty="0" smtClean="0"/>
            <a:t>Y</a:t>
          </a:r>
          <a:endParaRPr lang="es-PE" dirty="0"/>
        </a:p>
      </dgm:t>
    </dgm:pt>
    <dgm:pt modelId="{894FA77A-60F8-4DA5-89EC-18D8A1B0ADE0}" type="parTrans" cxnId="{95BE3FD0-10AC-4C3D-9015-7D5931256142}">
      <dgm:prSet/>
      <dgm:spPr/>
      <dgm:t>
        <a:bodyPr/>
        <a:lstStyle/>
        <a:p>
          <a:endParaRPr lang="es-PE"/>
        </a:p>
      </dgm:t>
    </dgm:pt>
    <dgm:pt modelId="{CE8F17C1-7451-4D83-9AD5-34F88B5794AE}" type="sibTrans" cxnId="{95BE3FD0-10AC-4C3D-9015-7D5931256142}">
      <dgm:prSet/>
      <dgm:spPr/>
      <dgm:t>
        <a:bodyPr/>
        <a:lstStyle/>
        <a:p>
          <a:endParaRPr lang="es-PE"/>
        </a:p>
      </dgm:t>
    </dgm:pt>
    <dgm:pt modelId="{04BD5CC8-A9E7-4B6A-9763-EB8AA658B0DE}" type="pres">
      <dgm:prSet presAssocID="{2C97EF31-0037-428F-9348-31688617684F}" presName="CompostProcess" presStyleCnt="0">
        <dgm:presLayoutVars>
          <dgm:dir/>
          <dgm:resizeHandles val="exact"/>
        </dgm:presLayoutVars>
      </dgm:prSet>
      <dgm:spPr/>
    </dgm:pt>
    <dgm:pt modelId="{E1EE1F41-A0DA-429D-933B-61DFAF729A99}" type="pres">
      <dgm:prSet presAssocID="{2C97EF31-0037-428F-9348-31688617684F}" presName="arrow" presStyleLbl="bgShp" presStyleIdx="0" presStyleCnt="1"/>
      <dgm:spPr/>
    </dgm:pt>
    <dgm:pt modelId="{0F312EBF-E389-45CC-A0CB-5DC32A70A766}" type="pres">
      <dgm:prSet presAssocID="{2C97EF31-0037-428F-9348-31688617684F}" presName="linearProcess" presStyleCnt="0"/>
      <dgm:spPr/>
    </dgm:pt>
    <dgm:pt modelId="{DDB89DED-6802-4AA5-86F9-4B9F3C14E50F}" type="pres">
      <dgm:prSet presAssocID="{71A0E159-8A95-49C7-9434-41001603052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6FAD60B9-7707-4B36-BAA7-38579F9D861C}" type="pres">
      <dgm:prSet presAssocID="{1E5F7E6D-E65E-44DD-B65D-0C178C3348D8}" presName="sibTrans" presStyleCnt="0"/>
      <dgm:spPr/>
    </dgm:pt>
    <dgm:pt modelId="{A9B9D550-668E-4E81-9C53-32D7C44B19F2}" type="pres">
      <dgm:prSet presAssocID="{297346C2-A6AC-46D2-A88A-E6A1C7330F5D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1EDFE37-60B2-4D5F-AB54-EC36B41A0AB4}" type="pres">
      <dgm:prSet presAssocID="{D4484684-4B72-43B9-BB86-A963F30EA91F}" presName="sibTrans" presStyleCnt="0"/>
      <dgm:spPr/>
    </dgm:pt>
    <dgm:pt modelId="{4C9D31AB-97B2-43DA-93A5-735BE9184D82}" type="pres">
      <dgm:prSet presAssocID="{3C2E88BF-0DE5-40F4-A05F-78A1C64FA82A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4D878C96-5E27-4870-8D94-89C785B4DD1F}" type="presOf" srcId="{71A0E159-8A95-49C7-9434-41001603052C}" destId="{DDB89DED-6802-4AA5-86F9-4B9F3C14E50F}" srcOrd="0" destOrd="0" presId="urn:microsoft.com/office/officeart/2005/8/layout/hProcess9"/>
    <dgm:cxn modelId="{4BD809EC-1ADA-4CB0-82B3-0EE28AD4CADC}" type="presOf" srcId="{2C97EF31-0037-428F-9348-31688617684F}" destId="{04BD5CC8-A9E7-4B6A-9763-EB8AA658B0DE}" srcOrd="0" destOrd="0" presId="urn:microsoft.com/office/officeart/2005/8/layout/hProcess9"/>
    <dgm:cxn modelId="{8D1AE35C-F3E7-4DE0-A616-8ABA6BBE6D43}" type="presOf" srcId="{297346C2-A6AC-46D2-A88A-E6A1C7330F5D}" destId="{A9B9D550-668E-4E81-9C53-32D7C44B19F2}" srcOrd="0" destOrd="0" presId="urn:microsoft.com/office/officeart/2005/8/layout/hProcess9"/>
    <dgm:cxn modelId="{AEDA3AEA-7FD1-4D8F-A93A-35BCD04E2BD8}" srcId="{2C97EF31-0037-428F-9348-31688617684F}" destId="{71A0E159-8A95-49C7-9434-41001603052C}" srcOrd="0" destOrd="0" parTransId="{A72399D6-9A7E-4422-B926-B336B8203C4F}" sibTransId="{1E5F7E6D-E65E-44DD-B65D-0C178C3348D8}"/>
    <dgm:cxn modelId="{85989BF2-4CAF-43EC-A49A-26A1AFF419DF}" type="presOf" srcId="{3C2E88BF-0DE5-40F4-A05F-78A1C64FA82A}" destId="{4C9D31AB-97B2-43DA-93A5-735BE9184D82}" srcOrd="0" destOrd="0" presId="urn:microsoft.com/office/officeart/2005/8/layout/hProcess9"/>
    <dgm:cxn modelId="{BA96C07B-FE6E-403E-9A9E-5E4CFC0EB857}" srcId="{2C97EF31-0037-428F-9348-31688617684F}" destId="{297346C2-A6AC-46D2-A88A-E6A1C7330F5D}" srcOrd="1" destOrd="0" parTransId="{35F34F82-615C-43E7-861C-AF40FBFE2D0F}" sibTransId="{D4484684-4B72-43B9-BB86-A963F30EA91F}"/>
    <dgm:cxn modelId="{95BE3FD0-10AC-4C3D-9015-7D5931256142}" srcId="{2C97EF31-0037-428F-9348-31688617684F}" destId="{3C2E88BF-0DE5-40F4-A05F-78A1C64FA82A}" srcOrd="2" destOrd="0" parTransId="{894FA77A-60F8-4DA5-89EC-18D8A1B0ADE0}" sibTransId="{CE8F17C1-7451-4D83-9AD5-34F88B5794AE}"/>
    <dgm:cxn modelId="{83F67F76-E60E-49D9-83A6-A390E1C086AD}" type="presParOf" srcId="{04BD5CC8-A9E7-4B6A-9763-EB8AA658B0DE}" destId="{E1EE1F41-A0DA-429D-933B-61DFAF729A99}" srcOrd="0" destOrd="0" presId="urn:microsoft.com/office/officeart/2005/8/layout/hProcess9"/>
    <dgm:cxn modelId="{47EF70FE-CB5D-4C7D-873C-0BE7155F3D00}" type="presParOf" srcId="{04BD5CC8-A9E7-4B6A-9763-EB8AA658B0DE}" destId="{0F312EBF-E389-45CC-A0CB-5DC32A70A766}" srcOrd="1" destOrd="0" presId="urn:microsoft.com/office/officeart/2005/8/layout/hProcess9"/>
    <dgm:cxn modelId="{31EB6791-B0EE-4022-BC26-0881BBB63FA7}" type="presParOf" srcId="{0F312EBF-E389-45CC-A0CB-5DC32A70A766}" destId="{DDB89DED-6802-4AA5-86F9-4B9F3C14E50F}" srcOrd="0" destOrd="0" presId="urn:microsoft.com/office/officeart/2005/8/layout/hProcess9"/>
    <dgm:cxn modelId="{DB6069E2-084B-441E-B547-17D9916A7227}" type="presParOf" srcId="{0F312EBF-E389-45CC-A0CB-5DC32A70A766}" destId="{6FAD60B9-7707-4B36-BAA7-38579F9D861C}" srcOrd="1" destOrd="0" presId="urn:microsoft.com/office/officeart/2005/8/layout/hProcess9"/>
    <dgm:cxn modelId="{89852B02-D12F-44DE-B4D0-8CA0FD2A1088}" type="presParOf" srcId="{0F312EBF-E389-45CC-A0CB-5DC32A70A766}" destId="{A9B9D550-668E-4E81-9C53-32D7C44B19F2}" srcOrd="2" destOrd="0" presId="urn:microsoft.com/office/officeart/2005/8/layout/hProcess9"/>
    <dgm:cxn modelId="{C608B6F7-2EB0-475F-9679-4CDC00D680B8}" type="presParOf" srcId="{0F312EBF-E389-45CC-A0CB-5DC32A70A766}" destId="{41EDFE37-60B2-4D5F-AB54-EC36B41A0AB4}" srcOrd="3" destOrd="0" presId="urn:microsoft.com/office/officeart/2005/8/layout/hProcess9"/>
    <dgm:cxn modelId="{45A8F4E7-B400-4391-96EA-886E71789C00}" type="presParOf" srcId="{0F312EBF-E389-45CC-A0CB-5DC32A70A766}" destId="{4C9D31AB-97B2-43DA-93A5-735BE9184D8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B8126A-3913-401E-A0EC-7AE640FDB9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92F2B99D-5257-4F06-A1CB-FF46D1B5F362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es-PE" dirty="0" smtClean="0">
              <a:solidFill>
                <a:schemeClr val="tx1"/>
              </a:solidFill>
            </a:rPr>
            <a:t>1. Registro de Transferencias Financieras</a:t>
          </a:r>
          <a:endParaRPr lang="es-PE" dirty="0">
            <a:solidFill>
              <a:schemeClr val="tx1"/>
            </a:solidFill>
          </a:endParaRPr>
        </a:p>
      </dgm:t>
    </dgm:pt>
    <dgm:pt modelId="{204CAB9E-773A-4C9F-B421-2580D5FF03CF}" type="parTrans" cxnId="{B509E243-908B-4406-B3F8-F1018B094DF3}">
      <dgm:prSet/>
      <dgm:spPr/>
      <dgm:t>
        <a:bodyPr/>
        <a:lstStyle/>
        <a:p>
          <a:endParaRPr lang="es-PE"/>
        </a:p>
      </dgm:t>
    </dgm:pt>
    <dgm:pt modelId="{B990E984-574C-4628-A37B-AABB2A70C851}" type="sibTrans" cxnId="{B509E243-908B-4406-B3F8-F1018B094DF3}">
      <dgm:prSet/>
      <dgm:spPr/>
      <dgm:t>
        <a:bodyPr/>
        <a:lstStyle/>
        <a:p>
          <a:endParaRPr lang="es-PE"/>
        </a:p>
      </dgm:t>
    </dgm:pt>
    <dgm:pt modelId="{6B68157D-6DAF-4019-B171-A3F8D6A53F06}">
      <dgm:prSet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es-PE" b="0" dirty="0" smtClean="0">
              <a:solidFill>
                <a:schemeClr val="tx1"/>
              </a:solidFill>
            </a:rPr>
            <a:t>2. Consulta de registros de Transferencias Financieras</a:t>
          </a:r>
          <a:endParaRPr lang="es-PE" b="0" dirty="0">
            <a:solidFill>
              <a:schemeClr val="tx1"/>
            </a:solidFill>
          </a:endParaRPr>
        </a:p>
      </dgm:t>
    </dgm:pt>
    <dgm:pt modelId="{5F17DC5D-87BB-4F17-974C-9F0669A1E05D}" type="parTrans" cxnId="{AF0858CE-8159-440D-9604-DDA0073524A3}">
      <dgm:prSet/>
      <dgm:spPr/>
      <dgm:t>
        <a:bodyPr/>
        <a:lstStyle/>
        <a:p>
          <a:endParaRPr lang="es-PE"/>
        </a:p>
      </dgm:t>
    </dgm:pt>
    <dgm:pt modelId="{05069440-1A44-4D4A-88A0-F34656C526FF}" type="sibTrans" cxnId="{AF0858CE-8159-440D-9604-DDA0073524A3}">
      <dgm:prSet/>
      <dgm:spPr/>
      <dgm:t>
        <a:bodyPr/>
        <a:lstStyle/>
        <a:p>
          <a:endParaRPr lang="es-PE"/>
        </a:p>
      </dgm:t>
    </dgm:pt>
    <dgm:pt modelId="{DD693143-4987-467C-8DA6-7424A4F4C1F8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s-PE" dirty="0" smtClean="0"/>
            <a:t>3. Reportes de Transferencias Financieras</a:t>
          </a:r>
          <a:endParaRPr lang="es-PE" dirty="0"/>
        </a:p>
      </dgm:t>
    </dgm:pt>
    <dgm:pt modelId="{B3592D4A-A618-46CA-BEA9-D50D94315D53}" type="parTrans" cxnId="{B6EB49BC-7E44-4C0A-8536-1AB5241877C9}">
      <dgm:prSet/>
      <dgm:spPr/>
      <dgm:t>
        <a:bodyPr/>
        <a:lstStyle/>
        <a:p>
          <a:endParaRPr lang="es-PE"/>
        </a:p>
      </dgm:t>
    </dgm:pt>
    <dgm:pt modelId="{0B890EB7-49CE-4CEF-9764-088E79C0831B}" type="sibTrans" cxnId="{B6EB49BC-7E44-4C0A-8536-1AB5241877C9}">
      <dgm:prSet/>
      <dgm:spPr/>
      <dgm:t>
        <a:bodyPr/>
        <a:lstStyle/>
        <a:p>
          <a:endParaRPr lang="es-PE"/>
        </a:p>
      </dgm:t>
    </dgm:pt>
    <dgm:pt modelId="{C1022F3F-8A1C-4065-99F7-D62923430F97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0"/>
          <a:r>
            <a:rPr lang="es-PE" dirty="0" smtClean="0"/>
            <a:t>4. Carga de </a:t>
          </a:r>
          <a:r>
            <a:rPr lang="es-PE" dirty="0" err="1" smtClean="0"/>
            <a:t>Transf</a:t>
          </a:r>
          <a:r>
            <a:rPr lang="es-PE" dirty="0" smtClean="0"/>
            <a:t>. Finan. y Cierre de Unidad Ejecutora </a:t>
          </a:r>
          <a:endParaRPr lang="es-PE" dirty="0"/>
        </a:p>
      </dgm:t>
    </dgm:pt>
    <dgm:pt modelId="{EB33DCEA-B312-40B2-AF8C-9FFCB046367A}" type="parTrans" cxnId="{324883DB-BFE6-4637-9CC3-C7BBAB55AFDA}">
      <dgm:prSet/>
      <dgm:spPr/>
      <dgm:t>
        <a:bodyPr/>
        <a:lstStyle/>
        <a:p>
          <a:endParaRPr lang="es-PE"/>
        </a:p>
      </dgm:t>
    </dgm:pt>
    <dgm:pt modelId="{20693C3F-FA2B-4A6F-8CD1-8C25E66ADEC3}" type="sibTrans" cxnId="{324883DB-BFE6-4637-9CC3-C7BBAB55AFDA}">
      <dgm:prSet/>
      <dgm:spPr/>
      <dgm:t>
        <a:bodyPr/>
        <a:lstStyle/>
        <a:p>
          <a:endParaRPr lang="es-PE"/>
        </a:p>
      </dgm:t>
    </dgm:pt>
    <dgm:pt modelId="{C812016D-F750-4E87-9EFF-0B3974F72943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pPr rtl="0"/>
          <a:r>
            <a:rPr lang="es-PE" dirty="0" smtClean="0"/>
            <a:t>5. Manual de Usuario</a:t>
          </a:r>
          <a:endParaRPr lang="es-PE" dirty="0"/>
        </a:p>
      </dgm:t>
    </dgm:pt>
    <dgm:pt modelId="{D09BA290-E9ED-4274-958B-B2FED1293448}" type="parTrans" cxnId="{3F6C0080-4240-4B74-A29F-7212BAFF3C4E}">
      <dgm:prSet/>
      <dgm:spPr/>
      <dgm:t>
        <a:bodyPr/>
        <a:lstStyle/>
        <a:p>
          <a:endParaRPr lang="es-PE"/>
        </a:p>
      </dgm:t>
    </dgm:pt>
    <dgm:pt modelId="{7B34B111-1867-4C0F-818D-D5EE1FD072EC}" type="sibTrans" cxnId="{3F6C0080-4240-4B74-A29F-7212BAFF3C4E}">
      <dgm:prSet/>
      <dgm:spPr/>
      <dgm:t>
        <a:bodyPr/>
        <a:lstStyle/>
        <a:p>
          <a:endParaRPr lang="es-PE"/>
        </a:p>
      </dgm:t>
    </dgm:pt>
    <dgm:pt modelId="{0B31AC8B-4243-4127-8F54-8A07AC9CBCDD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pPr rtl="0"/>
          <a:r>
            <a:rPr lang="es-PE" dirty="0" smtClean="0"/>
            <a:t>6. Inicio del Modulo Contable</a:t>
          </a:r>
          <a:endParaRPr lang="es-PE" dirty="0"/>
        </a:p>
      </dgm:t>
    </dgm:pt>
    <dgm:pt modelId="{BF03328C-8071-42A5-9960-042B0BF5642E}" type="parTrans" cxnId="{EF33874F-7FB9-447A-86D5-5D924459829B}">
      <dgm:prSet/>
      <dgm:spPr/>
      <dgm:t>
        <a:bodyPr/>
        <a:lstStyle/>
        <a:p>
          <a:endParaRPr lang="es-PE"/>
        </a:p>
      </dgm:t>
    </dgm:pt>
    <dgm:pt modelId="{235F506D-7D68-4A24-AC35-FB0D79009ACC}" type="sibTrans" cxnId="{EF33874F-7FB9-447A-86D5-5D924459829B}">
      <dgm:prSet/>
      <dgm:spPr/>
      <dgm:t>
        <a:bodyPr/>
        <a:lstStyle/>
        <a:p>
          <a:endParaRPr lang="es-PE"/>
        </a:p>
      </dgm:t>
    </dgm:pt>
    <dgm:pt modelId="{867FA292-3A9F-46D2-8EE2-74BDDF1324E5}" type="pres">
      <dgm:prSet presAssocID="{BEB8126A-3913-401E-A0EC-7AE640FDB9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3838A210-F0B4-4D15-9D15-AC1E05D4342F}" type="pres">
      <dgm:prSet presAssocID="{92F2B99D-5257-4F06-A1CB-FF46D1B5F362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EC051403-6BCF-4892-A112-17838A56AEEF}" type="pres">
      <dgm:prSet presAssocID="{B990E984-574C-4628-A37B-AABB2A70C851}" presName="spacer" presStyleCnt="0"/>
      <dgm:spPr/>
    </dgm:pt>
    <dgm:pt modelId="{0CEB4F52-1B0D-49B2-A3AB-A946C854708F}" type="pres">
      <dgm:prSet presAssocID="{6B68157D-6DAF-4019-B171-A3F8D6A53F06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7C582C1-BE8D-4980-8304-31682B0AEB10}" type="pres">
      <dgm:prSet presAssocID="{05069440-1A44-4D4A-88A0-F34656C526FF}" presName="spacer" presStyleCnt="0"/>
      <dgm:spPr/>
    </dgm:pt>
    <dgm:pt modelId="{9C9C2891-1BF9-4DD6-A77D-A6BD4631B500}" type="pres">
      <dgm:prSet presAssocID="{DD693143-4987-467C-8DA6-7424A4F4C1F8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5B6748C-9D97-4126-B78B-8F1ABDF7B121}" type="pres">
      <dgm:prSet presAssocID="{0B890EB7-49CE-4CEF-9764-088E79C0831B}" presName="spacer" presStyleCnt="0"/>
      <dgm:spPr/>
    </dgm:pt>
    <dgm:pt modelId="{A73C5F30-50BE-4D4B-8FAE-CDC359F31CDD}" type="pres">
      <dgm:prSet presAssocID="{C1022F3F-8A1C-4065-99F7-D62923430F9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C6C7F8E-7EBD-4547-91D8-715CDCCB56CE}" type="pres">
      <dgm:prSet presAssocID="{20693C3F-FA2B-4A6F-8CD1-8C25E66ADEC3}" presName="spacer" presStyleCnt="0"/>
      <dgm:spPr/>
    </dgm:pt>
    <dgm:pt modelId="{9373F5A5-0062-4579-8760-C7E2365F8D4B}" type="pres">
      <dgm:prSet presAssocID="{C812016D-F750-4E87-9EFF-0B3974F7294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A99C3FA-2884-4F9E-8E43-687ADDD4FA6E}" type="pres">
      <dgm:prSet presAssocID="{7B34B111-1867-4C0F-818D-D5EE1FD072EC}" presName="spacer" presStyleCnt="0"/>
      <dgm:spPr/>
    </dgm:pt>
    <dgm:pt modelId="{0875E6A4-E837-43D7-8301-47282280DC86}" type="pres">
      <dgm:prSet presAssocID="{0B31AC8B-4243-4127-8F54-8A07AC9CBCD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A2F73281-C4F8-47C4-A155-BC9FACABF87A}" type="presOf" srcId="{C812016D-F750-4E87-9EFF-0B3974F72943}" destId="{9373F5A5-0062-4579-8760-C7E2365F8D4B}" srcOrd="0" destOrd="0" presId="urn:microsoft.com/office/officeart/2005/8/layout/vList2"/>
    <dgm:cxn modelId="{3F6C0080-4240-4B74-A29F-7212BAFF3C4E}" srcId="{BEB8126A-3913-401E-A0EC-7AE640FDB92B}" destId="{C812016D-F750-4E87-9EFF-0B3974F72943}" srcOrd="4" destOrd="0" parTransId="{D09BA290-E9ED-4274-958B-B2FED1293448}" sibTransId="{7B34B111-1867-4C0F-818D-D5EE1FD072EC}"/>
    <dgm:cxn modelId="{B37570C2-DB48-411B-B0A8-2EF2691C6CAB}" type="presOf" srcId="{DD693143-4987-467C-8DA6-7424A4F4C1F8}" destId="{9C9C2891-1BF9-4DD6-A77D-A6BD4631B500}" srcOrd="0" destOrd="0" presId="urn:microsoft.com/office/officeart/2005/8/layout/vList2"/>
    <dgm:cxn modelId="{AF0858CE-8159-440D-9604-DDA0073524A3}" srcId="{BEB8126A-3913-401E-A0EC-7AE640FDB92B}" destId="{6B68157D-6DAF-4019-B171-A3F8D6A53F06}" srcOrd="1" destOrd="0" parTransId="{5F17DC5D-87BB-4F17-974C-9F0669A1E05D}" sibTransId="{05069440-1A44-4D4A-88A0-F34656C526FF}"/>
    <dgm:cxn modelId="{1730DCE6-7D0D-4E55-BE3D-FCFA92177303}" type="presOf" srcId="{C1022F3F-8A1C-4065-99F7-D62923430F97}" destId="{A73C5F30-50BE-4D4B-8FAE-CDC359F31CDD}" srcOrd="0" destOrd="0" presId="urn:microsoft.com/office/officeart/2005/8/layout/vList2"/>
    <dgm:cxn modelId="{B509E243-908B-4406-B3F8-F1018B094DF3}" srcId="{BEB8126A-3913-401E-A0EC-7AE640FDB92B}" destId="{92F2B99D-5257-4F06-A1CB-FF46D1B5F362}" srcOrd="0" destOrd="0" parTransId="{204CAB9E-773A-4C9F-B421-2580D5FF03CF}" sibTransId="{B990E984-574C-4628-A37B-AABB2A70C851}"/>
    <dgm:cxn modelId="{324883DB-BFE6-4637-9CC3-C7BBAB55AFDA}" srcId="{BEB8126A-3913-401E-A0EC-7AE640FDB92B}" destId="{C1022F3F-8A1C-4065-99F7-D62923430F97}" srcOrd="3" destOrd="0" parTransId="{EB33DCEA-B312-40B2-AF8C-9FFCB046367A}" sibTransId="{20693C3F-FA2B-4A6F-8CD1-8C25E66ADEC3}"/>
    <dgm:cxn modelId="{EF33874F-7FB9-447A-86D5-5D924459829B}" srcId="{BEB8126A-3913-401E-A0EC-7AE640FDB92B}" destId="{0B31AC8B-4243-4127-8F54-8A07AC9CBCDD}" srcOrd="5" destOrd="0" parTransId="{BF03328C-8071-42A5-9960-042B0BF5642E}" sibTransId="{235F506D-7D68-4A24-AC35-FB0D79009ACC}"/>
    <dgm:cxn modelId="{CD9B4CA2-0135-4CF0-8E19-8C15DD837941}" type="presOf" srcId="{6B68157D-6DAF-4019-B171-A3F8D6A53F06}" destId="{0CEB4F52-1B0D-49B2-A3AB-A946C854708F}" srcOrd="0" destOrd="0" presId="urn:microsoft.com/office/officeart/2005/8/layout/vList2"/>
    <dgm:cxn modelId="{E6A25712-3F69-4C54-9668-92F5E017C928}" type="presOf" srcId="{0B31AC8B-4243-4127-8F54-8A07AC9CBCDD}" destId="{0875E6A4-E837-43D7-8301-47282280DC86}" srcOrd="0" destOrd="0" presId="urn:microsoft.com/office/officeart/2005/8/layout/vList2"/>
    <dgm:cxn modelId="{B6EB49BC-7E44-4C0A-8536-1AB5241877C9}" srcId="{BEB8126A-3913-401E-A0EC-7AE640FDB92B}" destId="{DD693143-4987-467C-8DA6-7424A4F4C1F8}" srcOrd="2" destOrd="0" parTransId="{B3592D4A-A618-46CA-BEA9-D50D94315D53}" sibTransId="{0B890EB7-49CE-4CEF-9764-088E79C0831B}"/>
    <dgm:cxn modelId="{8D2C22D2-0948-429B-BE53-502FFAD298E5}" type="presOf" srcId="{92F2B99D-5257-4F06-A1CB-FF46D1B5F362}" destId="{3838A210-F0B4-4D15-9D15-AC1E05D4342F}" srcOrd="0" destOrd="0" presId="urn:microsoft.com/office/officeart/2005/8/layout/vList2"/>
    <dgm:cxn modelId="{A2B43825-FCE0-440D-B034-59A06057350C}" type="presOf" srcId="{BEB8126A-3913-401E-A0EC-7AE640FDB92B}" destId="{867FA292-3A9F-46D2-8EE2-74BDDF1324E5}" srcOrd="0" destOrd="0" presId="urn:microsoft.com/office/officeart/2005/8/layout/vList2"/>
    <dgm:cxn modelId="{4E20781D-0D6A-4CAF-9BA8-A9DB8449976E}" type="presParOf" srcId="{867FA292-3A9F-46D2-8EE2-74BDDF1324E5}" destId="{3838A210-F0B4-4D15-9D15-AC1E05D4342F}" srcOrd="0" destOrd="0" presId="urn:microsoft.com/office/officeart/2005/8/layout/vList2"/>
    <dgm:cxn modelId="{64D05A9E-2E6A-4DD0-8D75-47B98C630513}" type="presParOf" srcId="{867FA292-3A9F-46D2-8EE2-74BDDF1324E5}" destId="{EC051403-6BCF-4892-A112-17838A56AEEF}" srcOrd="1" destOrd="0" presId="urn:microsoft.com/office/officeart/2005/8/layout/vList2"/>
    <dgm:cxn modelId="{32F735D7-C0A4-4655-A279-C44648C434F3}" type="presParOf" srcId="{867FA292-3A9F-46D2-8EE2-74BDDF1324E5}" destId="{0CEB4F52-1B0D-49B2-A3AB-A946C854708F}" srcOrd="2" destOrd="0" presId="urn:microsoft.com/office/officeart/2005/8/layout/vList2"/>
    <dgm:cxn modelId="{EED6BB6D-4C05-473C-ADBF-E8F9856B3133}" type="presParOf" srcId="{867FA292-3A9F-46D2-8EE2-74BDDF1324E5}" destId="{C7C582C1-BE8D-4980-8304-31682B0AEB10}" srcOrd="3" destOrd="0" presId="urn:microsoft.com/office/officeart/2005/8/layout/vList2"/>
    <dgm:cxn modelId="{B20F64AF-3B40-4FA9-825A-FED7BFCF991C}" type="presParOf" srcId="{867FA292-3A9F-46D2-8EE2-74BDDF1324E5}" destId="{9C9C2891-1BF9-4DD6-A77D-A6BD4631B500}" srcOrd="4" destOrd="0" presId="urn:microsoft.com/office/officeart/2005/8/layout/vList2"/>
    <dgm:cxn modelId="{E8AF6C9D-B8C0-4A7E-B2EA-6517F617ADA2}" type="presParOf" srcId="{867FA292-3A9F-46D2-8EE2-74BDDF1324E5}" destId="{25B6748C-9D97-4126-B78B-8F1ABDF7B121}" srcOrd="5" destOrd="0" presId="urn:microsoft.com/office/officeart/2005/8/layout/vList2"/>
    <dgm:cxn modelId="{977D1D16-8DB7-491E-A12E-C4808F33362B}" type="presParOf" srcId="{867FA292-3A9F-46D2-8EE2-74BDDF1324E5}" destId="{A73C5F30-50BE-4D4B-8FAE-CDC359F31CDD}" srcOrd="6" destOrd="0" presId="urn:microsoft.com/office/officeart/2005/8/layout/vList2"/>
    <dgm:cxn modelId="{6FEBCAE6-E611-4000-A550-67A7CD75E8E1}" type="presParOf" srcId="{867FA292-3A9F-46D2-8EE2-74BDDF1324E5}" destId="{7C6C7F8E-7EBD-4547-91D8-715CDCCB56CE}" srcOrd="7" destOrd="0" presId="urn:microsoft.com/office/officeart/2005/8/layout/vList2"/>
    <dgm:cxn modelId="{3FAE4347-C75A-480D-B030-C2D25F76A5AE}" type="presParOf" srcId="{867FA292-3A9F-46D2-8EE2-74BDDF1324E5}" destId="{9373F5A5-0062-4579-8760-C7E2365F8D4B}" srcOrd="8" destOrd="0" presId="urn:microsoft.com/office/officeart/2005/8/layout/vList2"/>
    <dgm:cxn modelId="{40F80B5B-C01E-4B82-A894-A3B5A193AF28}" type="presParOf" srcId="{867FA292-3A9F-46D2-8EE2-74BDDF1324E5}" destId="{8A99C3FA-2884-4F9E-8E43-687ADDD4FA6E}" srcOrd="9" destOrd="0" presId="urn:microsoft.com/office/officeart/2005/8/layout/vList2"/>
    <dgm:cxn modelId="{EAD1C376-4BD2-4D1B-A9F6-203C0632B7C1}" type="presParOf" srcId="{867FA292-3A9F-46D2-8EE2-74BDDF1324E5}" destId="{0875E6A4-E837-43D7-8301-47282280DC86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B8126A-3913-401E-A0EC-7AE640FDB9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DD693143-4987-467C-8DA6-7424A4F4C1F8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s-PE" dirty="0" smtClean="0"/>
            <a:t>1. Reportes de Transferencias Financieras</a:t>
          </a:r>
          <a:endParaRPr lang="es-PE" dirty="0"/>
        </a:p>
      </dgm:t>
    </dgm:pt>
    <dgm:pt modelId="{B3592D4A-A618-46CA-BEA9-D50D94315D53}" type="parTrans" cxnId="{B6EB49BC-7E44-4C0A-8536-1AB5241877C9}">
      <dgm:prSet/>
      <dgm:spPr/>
      <dgm:t>
        <a:bodyPr/>
        <a:lstStyle/>
        <a:p>
          <a:endParaRPr lang="es-PE"/>
        </a:p>
      </dgm:t>
    </dgm:pt>
    <dgm:pt modelId="{0B890EB7-49CE-4CEF-9764-088E79C0831B}" type="sibTrans" cxnId="{B6EB49BC-7E44-4C0A-8536-1AB5241877C9}">
      <dgm:prSet/>
      <dgm:spPr/>
      <dgm:t>
        <a:bodyPr/>
        <a:lstStyle/>
        <a:p>
          <a:endParaRPr lang="es-PE"/>
        </a:p>
      </dgm:t>
    </dgm:pt>
    <dgm:pt modelId="{C1022F3F-8A1C-4065-99F7-D62923430F97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0"/>
          <a:r>
            <a:rPr lang="es-PE" dirty="0" smtClean="0"/>
            <a:t>2. Cierre de Pliego y Reapertura de U.E.</a:t>
          </a:r>
          <a:endParaRPr lang="es-PE" dirty="0"/>
        </a:p>
      </dgm:t>
    </dgm:pt>
    <dgm:pt modelId="{EB33DCEA-B312-40B2-AF8C-9FFCB046367A}" type="parTrans" cxnId="{324883DB-BFE6-4637-9CC3-C7BBAB55AFDA}">
      <dgm:prSet/>
      <dgm:spPr/>
      <dgm:t>
        <a:bodyPr/>
        <a:lstStyle/>
        <a:p>
          <a:endParaRPr lang="es-PE"/>
        </a:p>
      </dgm:t>
    </dgm:pt>
    <dgm:pt modelId="{20693C3F-FA2B-4A6F-8CD1-8C25E66ADEC3}" type="sibTrans" cxnId="{324883DB-BFE6-4637-9CC3-C7BBAB55AFDA}">
      <dgm:prSet/>
      <dgm:spPr/>
      <dgm:t>
        <a:bodyPr/>
        <a:lstStyle/>
        <a:p>
          <a:endParaRPr lang="es-PE"/>
        </a:p>
      </dgm:t>
    </dgm:pt>
    <dgm:pt modelId="{C812016D-F750-4E87-9EFF-0B3974F72943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pPr rtl="0"/>
          <a:r>
            <a:rPr lang="es-PE" dirty="0" smtClean="0"/>
            <a:t>3. Manual de Usuario</a:t>
          </a:r>
          <a:endParaRPr lang="es-PE" dirty="0"/>
        </a:p>
      </dgm:t>
    </dgm:pt>
    <dgm:pt modelId="{D09BA290-E9ED-4274-958B-B2FED1293448}" type="parTrans" cxnId="{3F6C0080-4240-4B74-A29F-7212BAFF3C4E}">
      <dgm:prSet/>
      <dgm:spPr/>
      <dgm:t>
        <a:bodyPr/>
        <a:lstStyle/>
        <a:p>
          <a:endParaRPr lang="es-PE"/>
        </a:p>
      </dgm:t>
    </dgm:pt>
    <dgm:pt modelId="{7B34B111-1867-4C0F-818D-D5EE1FD072EC}" type="sibTrans" cxnId="{3F6C0080-4240-4B74-A29F-7212BAFF3C4E}">
      <dgm:prSet/>
      <dgm:spPr/>
      <dgm:t>
        <a:bodyPr/>
        <a:lstStyle/>
        <a:p>
          <a:endParaRPr lang="es-PE"/>
        </a:p>
      </dgm:t>
    </dgm:pt>
    <dgm:pt modelId="{0B31AC8B-4243-4127-8F54-8A07AC9CBCDD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pPr rtl="0"/>
          <a:r>
            <a:rPr lang="es-PE" dirty="0" smtClean="0"/>
            <a:t>4. Inicio del Modulo Contable</a:t>
          </a:r>
          <a:endParaRPr lang="es-PE" dirty="0"/>
        </a:p>
      </dgm:t>
    </dgm:pt>
    <dgm:pt modelId="{BF03328C-8071-42A5-9960-042B0BF5642E}" type="parTrans" cxnId="{EF33874F-7FB9-447A-86D5-5D924459829B}">
      <dgm:prSet/>
      <dgm:spPr/>
      <dgm:t>
        <a:bodyPr/>
        <a:lstStyle/>
        <a:p>
          <a:endParaRPr lang="es-PE"/>
        </a:p>
      </dgm:t>
    </dgm:pt>
    <dgm:pt modelId="{235F506D-7D68-4A24-AC35-FB0D79009ACC}" type="sibTrans" cxnId="{EF33874F-7FB9-447A-86D5-5D924459829B}">
      <dgm:prSet/>
      <dgm:spPr/>
      <dgm:t>
        <a:bodyPr/>
        <a:lstStyle/>
        <a:p>
          <a:endParaRPr lang="es-PE"/>
        </a:p>
      </dgm:t>
    </dgm:pt>
    <dgm:pt modelId="{867FA292-3A9F-46D2-8EE2-74BDDF1324E5}" type="pres">
      <dgm:prSet presAssocID="{BEB8126A-3913-401E-A0EC-7AE640FDB9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9C9C2891-1BF9-4DD6-A77D-A6BD4631B500}" type="pres">
      <dgm:prSet presAssocID="{DD693143-4987-467C-8DA6-7424A4F4C1F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5B6748C-9D97-4126-B78B-8F1ABDF7B121}" type="pres">
      <dgm:prSet presAssocID="{0B890EB7-49CE-4CEF-9764-088E79C0831B}" presName="spacer" presStyleCnt="0"/>
      <dgm:spPr/>
    </dgm:pt>
    <dgm:pt modelId="{A73C5F30-50BE-4D4B-8FAE-CDC359F31CDD}" type="pres">
      <dgm:prSet presAssocID="{C1022F3F-8A1C-4065-99F7-D62923430F9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C6C7F8E-7EBD-4547-91D8-715CDCCB56CE}" type="pres">
      <dgm:prSet presAssocID="{20693C3F-FA2B-4A6F-8CD1-8C25E66ADEC3}" presName="spacer" presStyleCnt="0"/>
      <dgm:spPr/>
    </dgm:pt>
    <dgm:pt modelId="{9373F5A5-0062-4579-8760-C7E2365F8D4B}" type="pres">
      <dgm:prSet presAssocID="{C812016D-F750-4E87-9EFF-0B3974F72943}" presName="parentText" presStyleLbl="node1" presStyleIdx="2" presStyleCnt="4" custLinFactNeighborY="-3014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A99C3FA-2884-4F9E-8E43-687ADDD4FA6E}" type="pres">
      <dgm:prSet presAssocID="{7B34B111-1867-4C0F-818D-D5EE1FD072EC}" presName="spacer" presStyleCnt="0"/>
      <dgm:spPr/>
    </dgm:pt>
    <dgm:pt modelId="{0875E6A4-E837-43D7-8301-47282280DC86}" type="pres">
      <dgm:prSet presAssocID="{0B31AC8B-4243-4127-8F54-8A07AC9CBCD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15B59D47-3151-4595-A775-C9C29B502D14}" type="presOf" srcId="{C1022F3F-8A1C-4065-99F7-D62923430F97}" destId="{A73C5F30-50BE-4D4B-8FAE-CDC359F31CDD}" srcOrd="0" destOrd="0" presId="urn:microsoft.com/office/officeart/2005/8/layout/vList2"/>
    <dgm:cxn modelId="{34ABE9E4-FCD8-409F-88C9-66948C1E0E9B}" type="presOf" srcId="{0B31AC8B-4243-4127-8F54-8A07AC9CBCDD}" destId="{0875E6A4-E837-43D7-8301-47282280DC86}" srcOrd="0" destOrd="0" presId="urn:microsoft.com/office/officeart/2005/8/layout/vList2"/>
    <dgm:cxn modelId="{B6EB49BC-7E44-4C0A-8536-1AB5241877C9}" srcId="{BEB8126A-3913-401E-A0EC-7AE640FDB92B}" destId="{DD693143-4987-467C-8DA6-7424A4F4C1F8}" srcOrd="0" destOrd="0" parTransId="{B3592D4A-A618-46CA-BEA9-D50D94315D53}" sibTransId="{0B890EB7-49CE-4CEF-9764-088E79C0831B}"/>
    <dgm:cxn modelId="{3676D5CF-C283-4E3F-B10B-7B5AB4E82F7C}" type="presOf" srcId="{C812016D-F750-4E87-9EFF-0B3974F72943}" destId="{9373F5A5-0062-4579-8760-C7E2365F8D4B}" srcOrd="0" destOrd="0" presId="urn:microsoft.com/office/officeart/2005/8/layout/vList2"/>
    <dgm:cxn modelId="{D5B6DFD0-3777-49DE-936F-B3A5706A3658}" type="presOf" srcId="{DD693143-4987-467C-8DA6-7424A4F4C1F8}" destId="{9C9C2891-1BF9-4DD6-A77D-A6BD4631B500}" srcOrd="0" destOrd="0" presId="urn:microsoft.com/office/officeart/2005/8/layout/vList2"/>
    <dgm:cxn modelId="{324883DB-BFE6-4637-9CC3-C7BBAB55AFDA}" srcId="{BEB8126A-3913-401E-A0EC-7AE640FDB92B}" destId="{C1022F3F-8A1C-4065-99F7-D62923430F97}" srcOrd="1" destOrd="0" parTransId="{EB33DCEA-B312-40B2-AF8C-9FFCB046367A}" sibTransId="{20693C3F-FA2B-4A6F-8CD1-8C25E66ADEC3}"/>
    <dgm:cxn modelId="{EF33874F-7FB9-447A-86D5-5D924459829B}" srcId="{BEB8126A-3913-401E-A0EC-7AE640FDB92B}" destId="{0B31AC8B-4243-4127-8F54-8A07AC9CBCDD}" srcOrd="3" destOrd="0" parTransId="{BF03328C-8071-42A5-9960-042B0BF5642E}" sibTransId="{235F506D-7D68-4A24-AC35-FB0D79009ACC}"/>
    <dgm:cxn modelId="{3F6C0080-4240-4B74-A29F-7212BAFF3C4E}" srcId="{BEB8126A-3913-401E-A0EC-7AE640FDB92B}" destId="{C812016D-F750-4E87-9EFF-0B3974F72943}" srcOrd="2" destOrd="0" parTransId="{D09BA290-E9ED-4274-958B-B2FED1293448}" sibTransId="{7B34B111-1867-4C0F-818D-D5EE1FD072EC}"/>
    <dgm:cxn modelId="{57A1F5B1-45E2-4303-917E-B14E5CB7E7C2}" type="presOf" srcId="{BEB8126A-3913-401E-A0EC-7AE640FDB92B}" destId="{867FA292-3A9F-46D2-8EE2-74BDDF1324E5}" srcOrd="0" destOrd="0" presId="urn:microsoft.com/office/officeart/2005/8/layout/vList2"/>
    <dgm:cxn modelId="{CBC9DBBA-6F94-4A0D-85EE-274079030338}" type="presParOf" srcId="{867FA292-3A9F-46D2-8EE2-74BDDF1324E5}" destId="{9C9C2891-1BF9-4DD6-A77D-A6BD4631B500}" srcOrd="0" destOrd="0" presId="urn:microsoft.com/office/officeart/2005/8/layout/vList2"/>
    <dgm:cxn modelId="{56C680F4-144E-4BC9-8765-141E7B8B8A94}" type="presParOf" srcId="{867FA292-3A9F-46D2-8EE2-74BDDF1324E5}" destId="{25B6748C-9D97-4126-B78B-8F1ABDF7B121}" srcOrd="1" destOrd="0" presId="urn:microsoft.com/office/officeart/2005/8/layout/vList2"/>
    <dgm:cxn modelId="{D177757E-97CB-4454-81B1-9D223E84EE50}" type="presParOf" srcId="{867FA292-3A9F-46D2-8EE2-74BDDF1324E5}" destId="{A73C5F30-50BE-4D4B-8FAE-CDC359F31CDD}" srcOrd="2" destOrd="0" presId="urn:microsoft.com/office/officeart/2005/8/layout/vList2"/>
    <dgm:cxn modelId="{EDF03A2E-BAF8-4AD7-B87D-0D030AFDA30D}" type="presParOf" srcId="{867FA292-3A9F-46D2-8EE2-74BDDF1324E5}" destId="{7C6C7F8E-7EBD-4547-91D8-715CDCCB56CE}" srcOrd="3" destOrd="0" presId="urn:microsoft.com/office/officeart/2005/8/layout/vList2"/>
    <dgm:cxn modelId="{B94E0044-2732-4247-978E-C67B277663C5}" type="presParOf" srcId="{867FA292-3A9F-46D2-8EE2-74BDDF1324E5}" destId="{9373F5A5-0062-4579-8760-C7E2365F8D4B}" srcOrd="4" destOrd="0" presId="urn:microsoft.com/office/officeart/2005/8/layout/vList2"/>
    <dgm:cxn modelId="{87B7294A-C437-4667-9F33-45EB6DC76B32}" type="presParOf" srcId="{867FA292-3A9F-46D2-8EE2-74BDDF1324E5}" destId="{8A99C3FA-2884-4F9E-8E43-687ADDD4FA6E}" srcOrd="5" destOrd="0" presId="urn:microsoft.com/office/officeart/2005/8/layout/vList2"/>
    <dgm:cxn modelId="{D961F79D-3B1C-4317-9A02-411356E48A44}" type="presParOf" srcId="{867FA292-3A9F-46D2-8EE2-74BDDF1324E5}" destId="{0875E6A4-E837-43D7-8301-47282280DC8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B8126A-3913-401E-A0EC-7AE640FDB9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DD693143-4987-467C-8DA6-7424A4F4C1F8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s-PE" dirty="0" smtClean="0"/>
            <a:t>1. Reportes de Transferencias Financieras</a:t>
          </a:r>
          <a:endParaRPr lang="es-PE" dirty="0"/>
        </a:p>
      </dgm:t>
    </dgm:pt>
    <dgm:pt modelId="{B3592D4A-A618-46CA-BEA9-D50D94315D53}" type="parTrans" cxnId="{B6EB49BC-7E44-4C0A-8536-1AB5241877C9}">
      <dgm:prSet/>
      <dgm:spPr/>
      <dgm:t>
        <a:bodyPr/>
        <a:lstStyle/>
        <a:p>
          <a:endParaRPr lang="es-PE"/>
        </a:p>
      </dgm:t>
    </dgm:pt>
    <dgm:pt modelId="{0B890EB7-49CE-4CEF-9764-088E79C0831B}" type="sibTrans" cxnId="{B6EB49BC-7E44-4C0A-8536-1AB5241877C9}">
      <dgm:prSet/>
      <dgm:spPr/>
      <dgm:t>
        <a:bodyPr/>
        <a:lstStyle/>
        <a:p>
          <a:endParaRPr lang="es-PE"/>
        </a:p>
      </dgm:t>
    </dgm:pt>
    <dgm:pt modelId="{C1022F3F-8A1C-4065-99F7-D62923430F97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0"/>
          <a:r>
            <a:rPr lang="es-PE" dirty="0" smtClean="0"/>
            <a:t>2. Cierre de Pliego y Reapertura de U.E.</a:t>
          </a:r>
          <a:endParaRPr lang="es-PE" dirty="0"/>
        </a:p>
      </dgm:t>
    </dgm:pt>
    <dgm:pt modelId="{EB33DCEA-B312-40B2-AF8C-9FFCB046367A}" type="parTrans" cxnId="{324883DB-BFE6-4637-9CC3-C7BBAB55AFDA}">
      <dgm:prSet/>
      <dgm:spPr/>
      <dgm:t>
        <a:bodyPr/>
        <a:lstStyle/>
        <a:p>
          <a:endParaRPr lang="es-PE"/>
        </a:p>
      </dgm:t>
    </dgm:pt>
    <dgm:pt modelId="{20693C3F-FA2B-4A6F-8CD1-8C25E66ADEC3}" type="sibTrans" cxnId="{324883DB-BFE6-4637-9CC3-C7BBAB55AFDA}">
      <dgm:prSet/>
      <dgm:spPr/>
      <dgm:t>
        <a:bodyPr/>
        <a:lstStyle/>
        <a:p>
          <a:endParaRPr lang="es-PE"/>
        </a:p>
      </dgm:t>
    </dgm:pt>
    <dgm:pt modelId="{C812016D-F750-4E87-9EFF-0B3974F72943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pPr rtl="0"/>
          <a:r>
            <a:rPr lang="es-PE" dirty="0" smtClean="0"/>
            <a:t>3. Manual de Usuario</a:t>
          </a:r>
          <a:endParaRPr lang="es-PE" dirty="0"/>
        </a:p>
      </dgm:t>
    </dgm:pt>
    <dgm:pt modelId="{D09BA290-E9ED-4274-958B-B2FED1293448}" type="parTrans" cxnId="{3F6C0080-4240-4B74-A29F-7212BAFF3C4E}">
      <dgm:prSet/>
      <dgm:spPr/>
      <dgm:t>
        <a:bodyPr/>
        <a:lstStyle/>
        <a:p>
          <a:endParaRPr lang="es-PE"/>
        </a:p>
      </dgm:t>
    </dgm:pt>
    <dgm:pt modelId="{7B34B111-1867-4C0F-818D-D5EE1FD072EC}" type="sibTrans" cxnId="{3F6C0080-4240-4B74-A29F-7212BAFF3C4E}">
      <dgm:prSet/>
      <dgm:spPr/>
      <dgm:t>
        <a:bodyPr/>
        <a:lstStyle/>
        <a:p>
          <a:endParaRPr lang="es-PE"/>
        </a:p>
      </dgm:t>
    </dgm:pt>
    <dgm:pt modelId="{0B31AC8B-4243-4127-8F54-8A07AC9CBCDD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pPr rtl="0"/>
          <a:r>
            <a:rPr lang="es-PE" dirty="0" smtClean="0"/>
            <a:t>4. Inicio del Modulo Contable</a:t>
          </a:r>
          <a:endParaRPr lang="es-PE" dirty="0"/>
        </a:p>
      </dgm:t>
    </dgm:pt>
    <dgm:pt modelId="{BF03328C-8071-42A5-9960-042B0BF5642E}" type="parTrans" cxnId="{EF33874F-7FB9-447A-86D5-5D924459829B}">
      <dgm:prSet/>
      <dgm:spPr/>
      <dgm:t>
        <a:bodyPr/>
        <a:lstStyle/>
        <a:p>
          <a:endParaRPr lang="es-PE"/>
        </a:p>
      </dgm:t>
    </dgm:pt>
    <dgm:pt modelId="{235F506D-7D68-4A24-AC35-FB0D79009ACC}" type="sibTrans" cxnId="{EF33874F-7FB9-447A-86D5-5D924459829B}">
      <dgm:prSet/>
      <dgm:spPr/>
      <dgm:t>
        <a:bodyPr/>
        <a:lstStyle/>
        <a:p>
          <a:endParaRPr lang="es-PE"/>
        </a:p>
      </dgm:t>
    </dgm:pt>
    <dgm:pt modelId="{867FA292-3A9F-46D2-8EE2-74BDDF1324E5}" type="pres">
      <dgm:prSet presAssocID="{BEB8126A-3913-401E-A0EC-7AE640FDB9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9C9C2891-1BF9-4DD6-A77D-A6BD4631B500}" type="pres">
      <dgm:prSet presAssocID="{DD693143-4987-467C-8DA6-7424A4F4C1F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5B6748C-9D97-4126-B78B-8F1ABDF7B121}" type="pres">
      <dgm:prSet presAssocID="{0B890EB7-49CE-4CEF-9764-088E79C0831B}" presName="spacer" presStyleCnt="0"/>
      <dgm:spPr/>
    </dgm:pt>
    <dgm:pt modelId="{A73C5F30-50BE-4D4B-8FAE-CDC359F31CDD}" type="pres">
      <dgm:prSet presAssocID="{C1022F3F-8A1C-4065-99F7-D62923430F9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C6C7F8E-7EBD-4547-91D8-715CDCCB56CE}" type="pres">
      <dgm:prSet presAssocID="{20693C3F-FA2B-4A6F-8CD1-8C25E66ADEC3}" presName="spacer" presStyleCnt="0"/>
      <dgm:spPr/>
    </dgm:pt>
    <dgm:pt modelId="{9373F5A5-0062-4579-8760-C7E2365F8D4B}" type="pres">
      <dgm:prSet presAssocID="{C812016D-F750-4E87-9EFF-0B3974F72943}" presName="parentText" presStyleLbl="node1" presStyleIdx="2" presStyleCnt="4" custLinFactNeighborY="-3014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A99C3FA-2884-4F9E-8E43-687ADDD4FA6E}" type="pres">
      <dgm:prSet presAssocID="{7B34B111-1867-4C0F-818D-D5EE1FD072EC}" presName="spacer" presStyleCnt="0"/>
      <dgm:spPr/>
    </dgm:pt>
    <dgm:pt modelId="{0875E6A4-E837-43D7-8301-47282280DC86}" type="pres">
      <dgm:prSet presAssocID="{0B31AC8B-4243-4127-8F54-8A07AC9CBCD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8A847B24-19D2-456E-9F05-F0A320189952}" type="presOf" srcId="{BEB8126A-3913-401E-A0EC-7AE640FDB92B}" destId="{867FA292-3A9F-46D2-8EE2-74BDDF1324E5}" srcOrd="0" destOrd="0" presId="urn:microsoft.com/office/officeart/2005/8/layout/vList2"/>
    <dgm:cxn modelId="{B6EB49BC-7E44-4C0A-8536-1AB5241877C9}" srcId="{BEB8126A-3913-401E-A0EC-7AE640FDB92B}" destId="{DD693143-4987-467C-8DA6-7424A4F4C1F8}" srcOrd="0" destOrd="0" parTransId="{B3592D4A-A618-46CA-BEA9-D50D94315D53}" sibTransId="{0B890EB7-49CE-4CEF-9764-088E79C0831B}"/>
    <dgm:cxn modelId="{C3354D3D-C37C-453A-85A4-F332838C45E8}" type="presOf" srcId="{0B31AC8B-4243-4127-8F54-8A07AC9CBCDD}" destId="{0875E6A4-E837-43D7-8301-47282280DC86}" srcOrd="0" destOrd="0" presId="urn:microsoft.com/office/officeart/2005/8/layout/vList2"/>
    <dgm:cxn modelId="{E60C59E9-6E37-4E4E-BFB8-FF4F8C9726F7}" type="presOf" srcId="{DD693143-4987-467C-8DA6-7424A4F4C1F8}" destId="{9C9C2891-1BF9-4DD6-A77D-A6BD4631B500}" srcOrd="0" destOrd="0" presId="urn:microsoft.com/office/officeart/2005/8/layout/vList2"/>
    <dgm:cxn modelId="{324883DB-BFE6-4637-9CC3-C7BBAB55AFDA}" srcId="{BEB8126A-3913-401E-A0EC-7AE640FDB92B}" destId="{C1022F3F-8A1C-4065-99F7-D62923430F97}" srcOrd="1" destOrd="0" parTransId="{EB33DCEA-B312-40B2-AF8C-9FFCB046367A}" sibTransId="{20693C3F-FA2B-4A6F-8CD1-8C25E66ADEC3}"/>
    <dgm:cxn modelId="{2D6B9DAA-D33D-4264-A786-046BDCA32596}" type="presOf" srcId="{C1022F3F-8A1C-4065-99F7-D62923430F97}" destId="{A73C5F30-50BE-4D4B-8FAE-CDC359F31CDD}" srcOrd="0" destOrd="0" presId="urn:microsoft.com/office/officeart/2005/8/layout/vList2"/>
    <dgm:cxn modelId="{EF33874F-7FB9-447A-86D5-5D924459829B}" srcId="{BEB8126A-3913-401E-A0EC-7AE640FDB92B}" destId="{0B31AC8B-4243-4127-8F54-8A07AC9CBCDD}" srcOrd="3" destOrd="0" parTransId="{BF03328C-8071-42A5-9960-042B0BF5642E}" sibTransId="{235F506D-7D68-4A24-AC35-FB0D79009ACC}"/>
    <dgm:cxn modelId="{3F6C0080-4240-4B74-A29F-7212BAFF3C4E}" srcId="{BEB8126A-3913-401E-A0EC-7AE640FDB92B}" destId="{C812016D-F750-4E87-9EFF-0B3974F72943}" srcOrd="2" destOrd="0" parTransId="{D09BA290-E9ED-4274-958B-B2FED1293448}" sibTransId="{7B34B111-1867-4C0F-818D-D5EE1FD072EC}"/>
    <dgm:cxn modelId="{989A6E41-FCCB-47EF-A5E3-9B7E9D2D4C20}" type="presOf" srcId="{C812016D-F750-4E87-9EFF-0B3974F72943}" destId="{9373F5A5-0062-4579-8760-C7E2365F8D4B}" srcOrd="0" destOrd="0" presId="urn:microsoft.com/office/officeart/2005/8/layout/vList2"/>
    <dgm:cxn modelId="{E7C29AF0-4C38-4604-93B6-53876CB523C4}" type="presParOf" srcId="{867FA292-3A9F-46D2-8EE2-74BDDF1324E5}" destId="{9C9C2891-1BF9-4DD6-A77D-A6BD4631B500}" srcOrd="0" destOrd="0" presId="urn:microsoft.com/office/officeart/2005/8/layout/vList2"/>
    <dgm:cxn modelId="{F5FDF804-E290-46FA-A9F1-E1C34F371221}" type="presParOf" srcId="{867FA292-3A9F-46D2-8EE2-74BDDF1324E5}" destId="{25B6748C-9D97-4126-B78B-8F1ABDF7B121}" srcOrd="1" destOrd="0" presId="urn:microsoft.com/office/officeart/2005/8/layout/vList2"/>
    <dgm:cxn modelId="{D161C915-348E-4A2F-A100-7053A1C0E63F}" type="presParOf" srcId="{867FA292-3A9F-46D2-8EE2-74BDDF1324E5}" destId="{A73C5F30-50BE-4D4B-8FAE-CDC359F31CDD}" srcOrd="2" destOrd="0" presId="urn:microsoft.com/office/officeart/2005/8/layout/vList2"/>
    <dgm:cxn modelId="{549BCB8B-1B67-4084-915A-55DFA6432FC3}" type="presParOf" srcId="{867FA292-3A9F-46D2-8EE2-74BDDF1324E5}" destId="{7C6C7F8E-7EBD-4547-91D8-715CDCCB56CE}" srcOrd="3" destOrd="0" presId="urn:microsoft.com/office/officeart/2005/8/layout/vList2"/>
    <dgm:cxn modelId="{FFFD00BE-498C-4211-A2F8-5FEA2D6AF741}" type="presParOf" srcId="{867FA292-3A9F-46D2-8EE2-74BDDF1324E5}" destId="{9373F5A5-0062-4579-8760-C7E2365F8D4B}" srcOrd="4" destOrd="0" presId="urn:microsoft.com/office/officeart/2005/8/layout/vList2"/>
    <dgm:cxn modelId="{3F069890-C494-4234-9641-E36FD9BD2974}" type="presParOf" srcId="{867FA292-3A9F-46D2-8EE2-74BDDF1324E5}" destId="{8A99C3FA-2884-4F9E-8E43-687ADDD4FA6E}" srcOrd="5" destOrd="0" presId="urn:microsoft.com/office/officeart/2005/8/layout/vList2"/>
    <dgm:cxn modelId="{A5466A1A-6DC0-42F2-8DBC-898BCC232CA2}" type="presParOf" srcId="{867FA292-3A9F-46D2-8EE2-74BDDF1324E5}" destId="{0875E6A4-E837-43D7-8301-47282280DC8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83171-3EDE-45E9-977D-0B1E0EB86A86}" type="datetimeFigureOut">
              <a:rPr lang="es-PE" smtClean="0"/>
              <a:pPr/>
              <a:t>23/11/2015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C36F1-1D28-4003-B872-F8205C95805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8212F-B823-4377-9C4E-D837CF5F58F6}" type="datetimeFigureOut">
              <a:rPr lang="es-PE" smtClean="0"/>
              <a:pPr/>
              <a:t>23/11/2015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FF853-A8A2-4D17-A8AB-2B424BD1BC39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1 Conector recto"/>
          <p:cNvCxnSpPr/>
          <p:nvPr userDrawn="1"/>
        </p:nvCxnSpPr>
        <p:spPr bwMode="auto">
          <a:xfrm>
            <a:off x="714348" y="6215082"/>
            <a:ext cx="7858180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2 Conector recto"/>
          <p:cNvCxnSpPr/>
          <p:nvPr userDrawn="1"/>
        </p:nvCxnSpPr>
        <p:spPr bwMode="auto">
          <a:xfrm>
            <a:off x="623454" y="924344"/>
            <a:ext cx="6020248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endParaRPr lang="es-PE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357950" y="6356350"/>
            <a:ext cx="2133600" cy="365125"/>
          </a:xfrm>
        </p:spPr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437D-0CB9-447A-A227-E544568BF32B}" type="datetime1">
              <a:rPr lang="es-PE" smtClean="0"/>
              <a:pPr/>
              <a:t>23/11/2015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r="975" b="642"/>
          <a:stretch>
            <a:fillRect/>
          </a:stretch>
        </p:blipFill>
        <p:spPr bwMode="auto">
          <a:xfrm>
            <a:off x="-22032" y="-24"/>
            <a:ext cx="9166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11" r:id="rId7"/>
    <p:sldLayoutId id="2147483712" r:id="rId8"/>
    <p:sldLayoutId id="2147483660" r:id="rId9"/>
    <p:sldLayoutId id="2147483714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peruembassy-uk.com/Images/Escudo.gif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apps3.mineco.gob.pe/appCont/index.jsp" TargetMode="Externa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sistran3.pptx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2 Imagen" descr="FONDO_MOD_2-01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13 Grupo"/>
          <p:cNvGrpSpPr/>
          <p:nvPr/>
        </p:nvGrpSpPr>
        <p:grpSpPr>
          <a:xfrm>
            <a:off x="1357290" y="142852"/>
            <a:ext cx="7643866" cy="663334"/>
            <a:chOff x="293323" y="3074660"/>
            <a:chExt cx="7643866" cy="663334"/>
          </a:xfrm>
        </p:grpSpPr>
        <p:grpSp>
          <p:nvGrpSpPr>
            <p:cNvPr id="15" name="23 Grupo"/>
            <p:cNvGrpSpPr/>
            <p:nvPr/>
          </p:nvGrpSpPr>
          <p:grpSpPr>
            <a:xfrm>
              <a:off x="293323" y="3074660"/>
              <a:ext cx="792088" cy="663334"/>
              <a:chOff x="1036506" y="1111763"/>
              <a:chExt cx="1095425" cy="850288"/>
            </a:xfrm>
          </p:grpSpPr>
          <p:pic>
            <p:nvPicPr>
              <p:cNvPr id="20" name="Picture 7" descr="http://www.peruembassy-uk.com/Images/Escudo.gif"/>
              <p:cNvPicPr>
                <a:picLocks noChangeAspect="1" noChangeArrowheads="1"/>
              </p:cNvPicPr>
              <p:nvPr/>
            </p:nvPicPr>
            <p:blipFill>
              <a:blip r:embed="rId3" r:link="rId4" cstate="print">
                <a:lum bright="12000"/>
              </a:blip>
              <a:srcRect/>
              <a:stretch>
                <a:fillRect/>
              </a:stretch>
            </p:blipFill>
            <p:spPr bwMode="auto">
              <a:xfrm>
                <a:off x="1135302" y="1203335"/>
                <a:ext cx="866764" cy="7587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" name="WordArt 8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036506" y="1111763"/>
                <a:ext cx="1095425" cy="282773"/>
              </a:xfrm>
              <a:prstGeom prst="rect">
                <a:avLst/>
              </a:prstGeom>
            </p:spPr>
            <p:txBody>
              <a:bodyPr spcFirstLastPara="1" wrap="none" numCol="1" fromWordArt="1">
                <a:prstTxWarp prst="textArchUp">
                  <a:avLst>
                    <a:gd name="adj" fmla="val 11088308"/>
                  </a:avLst>
                </a:prstTxWarp>
              </a:bodyPr>
              <a:lstStyle>
                <a:defPPr>
                  <a:defRPr lang="es-E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s-ES" sz="900" b="1" kern="10" spc="16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AAAAAA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latin typeface="Arial Unicode MS"/>
                    <a:ea typeface="Arial Unicode MS"/>
                    <a:cs typeface="Arial Unicode MS"/>
                  </a:rPr>
                  <a:t>REPUBLICA DEL PERU</a:t>
                </a:r>
              </a:p>
            </p:txBody>
          </p:sp>
        </p:grp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4217077" y="3135081"/>
              <a:ext cx="1848068" cy="57606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ES" sz="1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Viceministro de</a:t>
              </a:r>
            </a:p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ES" sz="1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 Hacienda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2321302" y="3140968"/>
              <a:ext cx="1888159" cy="576064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Ministerio de</a:t>
              </a:r>
              <a:endParaRPr lang="es-ES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Economía y Finanzas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1110486" y="3140968"/>
              <a:ext cx="1207415" cy="576064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PERÚ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6064981" y="3141538"/>
              <a:ext cx="1872208" cy="5760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Dirección </a:t>
              </a:r>
              <a:r>
                <a:rPr lang="es-PE" sz="1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General </a:t>
              </a: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de</a:t>
              </a:r>
              <a:endParaRPr lang="es-ES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Contabilidad Pública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</p:grpSp>
      <p:cxnSp>
        <p:nvCxnSpPr>
          <p:cNvPr id="23" name="22 Conector recto"/>
          <p:cNvCxnSpPr/>
          <p:nvPr/>
        </p:nvCxnSpPr>
        <p:spPr>
          <a:xfrm>
            <a:off x="1214414" y="6429396"/>
            <a:ext cx="76438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 Subtítulo"/>
          <p:cNvSpPr txBox="1">
            <a:spLocks/>
          </p:cNvSpPr>
          <p:nvPr/>
        </p:nvSpPr>
        <p:spPr>
          <a:xfrm>
            <a:off x="1571604" y="4929198"/>
            <a:ext cx="6400800" cy="8389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(Trimestral, Semestral y Cierre )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APLICATIVO WEB   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PE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1 Título"/>
          <p:cNvSpPr>
            <a:spLocks noGrp="1"/>
          </p:cNvSpPr>
          <p:nvPr>
            <p:ph type="ctrTitle"/>
          </p:nvPr>
        </p:nvSpPr>
        <p:spPr>
          <a:xfrm>
            <a:off x="899592" y="2112111"/>
            <a:ext cx="7772400" cy="181695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PE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SIAF - MODULO CONTABLE - </a:t>
            </a:r>
            <a:br>
              <a:rPr lang="es-PE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PE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TRANSFERENCIAS FINANCIERAS</a:t>
            </a:r>
            <a:endParaRPr lang="es-PE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8064896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10</a:t>
            </a:fld>
            <a:endParaRPr lang="es-PE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23887" y="500424"/>
            <a:ext cx="5920321" cy="4075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INICIO DE SESIÓN DE LA U.E. </a:t>
            </a:r>
            <a:r>
              <a:rPr lang="es-ES" sz="2000" b="1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QUE OTORGA</a:t>
            </a:r>
            <a:endParaRPr kumimoji="0" lang="es-PE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75656" y="4569749"/>
            <a:ext cx="66602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El usuario ingresara  su respectivo nombre de USUARIO y CLAVE de acce</a:t>
            </a:r>
            <a:r>
              <a:rPr lang="es-ES" sz="11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s</a:t>
            </a:r>
            <a:r>
              <a:rPr kumimoji="0" lang="es-E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o</a:t>
            </a:r>
            <a:r>
              <a:rPr lang="es-ES" sz="11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 proporcionado por su Sectorista de la DGCP.</a:t>
            </a:r>
            <a:endParaRPr kumimoji="0" lang="es-E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11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623200" y="526636"/>
            <a:ext cx="1842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Modulo Contable</a:t>
            </a:r>
            <a:endParaRPr lang="es-PE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092" y="1052736"/>
            <a:ext cx="8249388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170" y="980727"/>
            <a:ext cx="8208302" cy="518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12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6900" y="486918"/>
            <a:ext cx="2815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Ambiente Unidad Ejecutora</a:t>
            </a:r>
            <a:endParaRPr lang="es-PE" b="1" dirty="0"/>
          </a:p>
        </p:txBody>
      </p:sp>
      <p:sp>
        <p:nvSpPr>
          <p:cNvPr id="6" name="8 Llamada con línea 2 (barra de énfasis)"/>
          <p:cNvSpPr>
            <a:spLocks/>
          </p:cNvSpPr>
          <p:nvPr/>
        </p:nvSpPr>
        <p:spPr bwMode="auto">
          <a:xfrm>
            <a:off x="2936906" y="3571876"/>
            <a:ext cx="2643206" cy="571504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89725"/>
              <a:gd name="adj6" fmla="val -18527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Solo se muestra para la U.E. que a la vez es pliego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980727"/>
            <a:ext cx="8279904" cy="5184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13</a:t>
            </a:fld>
            <a:endParaRPr lang="es-PE"/>
          </a:p>
        </p:txBody>
      </p:sp>
      <p:graphicFrame>
        <p:nvGraphicFramePr>
          <p:cNvPr id="4" name="3 Diagrama"/>
          <p:cNvGraphicFramePr/>
          <p:nvPr/>
        </p:nvGraphicFramePr>
        <p:xfrm>
          <a:off x="2714612" y="3714752"/>
          <a:ext cx="3786214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214282" y="2158475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2</a:t>
            </a:r>
            <a:endParaRPr lang="es-PE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14282" y="2466252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3</a:t>
            </a:r>
            <a:endParaRPr lang="es-PE" sz="1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213363" y="2752004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4</a:t>
            </a:r>
            <a:endParaRPr lang="es-PE" sz="1400" dirty="0"/>
          </a:p>
        </p:txBody>
      </p:sp>
      <p:sp>
        <p:nvSpPr>
          <p:cNvPr id="8" name="7 CuadroTexto"/>
          <p:cNvSpPr txBox="1"/>
          <p:nvPr/>
        </p:nvSpPr>
        <p:spPr>
          <a:xfrm>
            <a:off x="214282" y="3055365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5</a:t>
            </a:r>
            <a:endParaRPr lang="es-PE" sz="1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214282" y="3363142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6</a:t>
            </a:r>
            <a:endParaRPr lang="es-PE" sz="14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214282" y="3674454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7</a:t>
            </a:r>
            <a:endParaRPr lang="es-PE" sz="1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1224128" y="3121223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1</a:t>
            </a:r>
            <a:endParaRPr lang="es-PE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534296" y="506452"/>
            <a:ext cx="7908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Menú Principal de las Transferencias Financieras Otorgadas y/o Recibidas por U.E.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14</a:t>
            </a:fld>
            <a:endParaRPr lang="es-PE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611560" y="506452"/>
            <a:ext cx="3161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Seleccionar el proceso a cargar </a:t>
            </a:r>
            <a:endParaRPr lang="es-PE" b="1" dirty="0"/>
          </a:p>
        </p:txBody>
      </p:sp>
      <p:sp>
        <p:nvSpPr>
          <p:cNvPr id="5" name="4 Rectángulo"/>
          <p:cNvSpPr/>
          <p:nvPr/>
        </p:nvSpPr>
        <p:spPr>
          <a:xfrm>
            <a:off x="1587773" y="3469109"/>
            <a:ext cx="936104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08024"/>
            <a:ext cx="8207896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15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80774" y="539388"/>
            <a:ext cx="7879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Procesar Carga de las Transferencias Financieras Otorgadas y/o Recibidas por U.E.</a:t>
            </a:r>
            <a:endParaRPr lang="es-PE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0562" y="3143248"/>
            <a:ext cx="241935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7000892" y="2000240"/>
            <a:ext cx="1214446" cy="7143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Menú Procesos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16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214282" y="285728"/>
            <a:ext cx="8919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s-PE" b="1" dirty="0" smtClean="0"/>
              <a:t>Menú Aplicaciones  </a:t>
            </a:r>
          </a:p>
          <a:p>
            <a:pPr marL="342900" indent="-342900" algn="just"/>
            <a:r>
              <a:rPr lang="es-PE" b="1" dirty="0" smtClean="0"/>
              <a:t>	Operaciones que presentan Información Contable - Transferencias Financieras Otorgadas</a:t>
            </a:r>
            <a:endParaRPr lang="es-PE" b="1" dirty="0"/>
          </a:p>
        </p:txBody>
      </p:sp>
      <p:sp>
        <p:nvSpPr>
          <p:cNvPr id="6" name="5 Llamada con línea 2 (barra de énfasis)"/>
          <p:cNvSpPr>
            <a:spLocks/>
          </p:cNvSpPr>
          <p:nvPr/>
        </p:nvSpPr>
        <p:spPr bwMode="auto">
          <a:xfrm>
            <a:off x="5715008" y="4429132"/>
            <a:ext cx="2786082" cy="919164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70537"/>
              <a:gd name="adj6" fmla="val -105883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8100" algn="ctr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Solo para los Centros Poblados que no presentan información a la DGCP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1" y="1052736"/>
            <a:ext cx="820891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17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203349" y="511541"/>
            <a:ext cx="6559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1.1 Selección de la U.E. en las Transferencias Financieras Otorgadas</a:t>
            </a:r>
            <a:endParaRPr lang="es-PE" b="1" dirty="0"/>
          </a:p>
        </p:txBody>
      </p:sp>
      <p:sp>
        <p:nvSpPr>
          <p:cNvPr id="5" name="4 Rectángulo"/>
          <p:cNvSpPr/>
          <p:nvPr/>
        </p:nvSpPr>
        <p:spPr>
          <a:xfrm>
            <a:off x="6670824" y="3672320"/>
            <a:ext cx="435104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8 Llamada con línea 2 (barra de énfasis)"/>
          <p:cNvSpPr>
            <a:spLocks/>
          </p:cNvSpPr>
          <p:nvPr/>
        </p:nvSpPr>
        <p:spPr bwMode="auto">
          <a:xfrm>
            <a:off x="4643438" y="4753140"/>
            <a:ext cx="2643206" cy="847726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94114"/>
              <a:gd name="adj6" fmla="val 77355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Realizada la carga se muestra la ejecución del gasto por U.E.</a:t>
            </a:r>
            <a:endParaRPr lang="es-PE" dirty="0"/>
          </a:p>
        </p:txBody>
      </p:sp>
      <p:sp>
        <p:nvSpPr>
          <p:cNvPr id="7" name="6 Llamada con línea 2 (barra de énfasis)"/>
          <p:cNvSpPr>
            <a:spLocks/>
          </p:cNvSpPr>
          <p:nvPr/>
        </p:nvSpPr>
        <p:spPr bwMode="auto">
          <a:xfrm>
            <a:off x="1500166" y="4656964"/>
            <a:ext cx="2786082" cy="1062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35881"/>
              <a:gd name="adj6" fmla="val -5612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En caso de no mostrarse la U.E. hacer </a:t>
            </a:r>
            <a:r>
              <a:rPr lang="es-PE" dirty="0" err="1" smtClean="0"/>
              <a:t>click</a:t>
            </a:r>
            <a:r>
              <a:rPr lang="es-PE" dirty="0" smtClean="0"/>
              <a:t> en el botón Nuevo para registrar de forma manual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18</a:t>
            </a:fld>
            <a:endParaRPr lang="es-PE"/>
          </a:p>
        </p:txBody>
      </p:sp>
      <p:sp>
        <p:nvSpPr>
          <p:cNvPr id="4" name="8 Llamada con línea 2 (barra de énfasis)"/>
          <p:cNvSpPr>
            <a:spLocks/>
          </p:cNvSpPr>
          <p:nvPr/>
        </p:nvSpPr>
        <p:spPr bwMode="auto">
          <a:xfrm>
            <a:off x="5643570" y="4286256"/>
            <a:ext cx="3071834" cy="77628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07607"/>
              <a:gd name="adj6" fmla="val 39081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Deberá de ingresar el importe del marco de la U.E. que otorga o Seleccionar Nuevo Clasificador  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6874635" y="2950200"/>
            <a:ext cx="642942" cy="5000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8 Llamada con línea 2 (barra de énfasis)"/>
          <p:cNvSpPr>
            <a:spLocks/>
          </p:cNvSpPr>
          <p:nvPr/>
        </p:nvSpPr>
        <p:spPr bwMode="auto">
          <a:xfrm>
            <a:off x="1714480" y="4286256"/>
            <a:ext cx="3071834" cy="77628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75343"/>
              <a:gd name="adj6" fmla="val 22413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Si no se muestra la meta </a:t>
            </a:r>
            <a:r>
              <a:rPr lang="es-PE" dirty="0" err="1" smtClean="0"/>
              <a:t>click</a:t>
            </a:r>
            <a:r>
              <a:rPr lang="es-PE" dirty="0" smtClean="0"/>
              <a:t> en el botón Nuevo y seleccionamos el rubro relacionado a su meta</a:t>
            </a:r>
            <a:endParaRPr lang="es-PE" dirty="0"/>
          </a:p>
        </p:txBody>
      </p:sp>
      <p:sp>
        <p:nvSpPr>
          <p:cNvPr id="7" name="6 CuadroTexto"/>
          <p:cNvSpPr txBox="1"/>
          <p:nvPr/>
        </p:nvSpPr>
        <p:spPr>
          <a:xfrm>
            <a:off x="142844" y="512159"/>
            <a:ext cx="6670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1.2 Selección de la meta en las Transferencias Financieras Otorgadas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5"/>
            <a:ext cx="8280920" cy="5022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19</a:t>
            </a:fld>
            <a:endParaRPr lang="es-PE"/>
          </a:p>
        </p:txBody>
      </p:sp>
      <p:sp>
        <p:nvSpPr>
          <p:cNvPr id="4" name="8 Llamada con línea 2 (barra de énfasis)"/>
          <p:cNvSpPr>
            <a:spLocks/>
          </p:cNvSpPr>
          <p:nvPr/>
        </p:nvSpPr>
        <p:spPr bwMode="auto">
          <a:xfrm>
            <a:off x="3786182" y="4071942"/>
            <a:ext cx="2714644" cy="114300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3295"/>
              <a:gd name="adj6" fmla="val 105841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Seleccionar el Clasificador que corresponda de acuerdo al grupo de nivel que pertenece la U.E. 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6765655" y="3417125"/>
            <a:ext cx="166626" cy="3451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172952" y="499478"/>
            <a:ext cx="8113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1.3 Seleccionar clasificador para el registro de Transferencias Financieras Otorgadas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67544" y="620688"/>
            <a:ext cx="8229600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Times New Roman" pitchFamily="18" charset="0"/>
                <a:cs typeface="Arial" pitchFamily="34" charset="0"/>
              </a:rPr>
              <a:t>PRESENTACION</a:t>
            </a:r>
            <a:endParaRPr kumimoji="0" lang="es-PE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755576" y="2348880"/>
            <a:ext cx="7848872" cy="25545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La presente exposición brindara información a los usuarios de las Entidades y/o Unidades Ejecutoras del Sector Público, con la finalidad de utilizar de manera adecuada el “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S</a:t>
            </a:r>
            <a:r>
              <a:rPr lang="es-ES" sz="1600" i="1" dirty="0" smtClean="0">
                <a:latin typeface="Arial" pitchFamily="34" charset="0"/>
                <a:ea typeface="Batang" pitchFamily="18" charset="-127"/>
                <a:cs typeface="Calibri" pitchFamily="34" charset="0"/>
              </a:rPr>
              <a:t>istema de SIAF – Modulo Contable -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Transferencias Financieras”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ingresar al  link de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acceso 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  <a:hlinkClick r:id="rId2"/>
              </a:rPr>
              <a:t>http://apps3.mineco.gob.pe/appCont/index.jsp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Aplicativo WEB, de uso de 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todas las entidades del Gobierno Nacional, Gobierno Regional y Gobierno Local que utilizan el Sistema Integrado de Administración Financiera - SIAF a nivel de Unidades Ejecutoras, que van a registrar las transferencias financieras entre </a:t>
            </a:r>
            <a:r>
              <a:rPr lang="es-ES" sz="1600" dirty="0" err="1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UE’s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, y obtener los formatos de Transferencias Financieras Recibidas y/o Transferencias Financieras Otorgadas en el modulo por la U.E. origen y/o la U.E. destino.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</a:t>
            </a:fld>
            <a:endParaRPr lang="es-PE"/>
          </a:p>
        </p:txBody>
      </p:sp>
      <p:sp>
        <p:nvSpPr>
          <p:cNvPr id="5" name="4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21672"/>
            <a:ext cx="8352928" cy="511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20</a:t>
            </a:fld>
            <a:endParaRPr lang="es-PE"/>
          </a:p>
        </p:txBody>
      </p:sp>
      <p:sp>
        <p:nvSpPr>
          <p:cNvPr id="4" name="8 Llamada con línea 2 (barra de énfasis)"/>
          <p:cNvSpPr>
            <a:spLocks/>
          </p:cNvSpPr>
          <p:nvPr/>
        </p:nvSpPr>
        <p:spPr bwMode="auto">
          <a:xfrm>
            <a:off x="5429256" y="4357694"/>
            <a:ext cx="2643206" cy="107157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58005"/>
              <a:gd name="adj6" fmla="val -59729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 registra el importe del Marco Presupuestal del Gasto en la columna respectiva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2425408" y="3117440"/>
            <a:ext cx="5301296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188524" y="499478"/>
            <a:ext cx="7383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1.4 Visualización de la ejecución y registro del Marco Presupuestal del Gasto</a:t>
            </a:r>
            <a:endParaRPr lang="es-PE" b="1" dirty="0"/>
          </a:p>
        </p:txBody>
      </p:sp>
      <p:sp>
        <p:nvSpPr>
          <p:cNvPr id="8" name="8 Llamada con línea 2 (barra de énfasis)"/>
          <p:cNvSpPr>
            <a:spLocks/>
          </p:cNvSpPr>
          <p:nvPr/>
        </p:nvSpPr>
        <p:spPr bwMode="auto">
          <a:xfrm>
            <a:off x="1714480" y="4357694"/>
            <a:ext cx="2643206" cy="107157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60973"/>
              <a:gd name="adj6" fmla="val 22696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El clasificador ingresado en el registro administrativo debe corresponder al nivel de la U.E. que se otorga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8024"/>
            <a:ext cx="8280920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21</a:t>
            </a:fld>
            <a:endParaRPr lang="es-PE"/>
          </a:p>
        </p:txBody>
      </p:sp>
      <p:sp>
        <p:nvSpPr>
          <p:cNvPr id="4" name="8 Llamada con línea 2 (barra de énfasis)"/>
          <p:cNvSpPr>
            <a:spLocks/>
          </p:cNvSpPr>
          <p:nvPr/>
        </p:nvSpPr>
        <p:spPr bwMode="auto">
          <a:xfrm>
            <a:off x="5643570" y="3429000"/>
            <a:ext cx="2643206" cy="107157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9783"/>
              <a:gd name="adj6" fmla="val -26946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Al registrar el Marco Presupuestal en la columna que no corresponde se muestra una validación</a:t>
            </a:r>
            <a:endParaRPr lang="es-PE" dirty="0"/>
          </a:p>
        </p:txBody>
      </p:sp>
      <p:sp>
        <p:nvSpPr>
          <p:cNvPr id="6" name="5 CuadroTexto"/>
          <p:cNvSpPr txBox="1"/>
          <p:nvPr/>
        </p:nvSpPr>
        <p:spPr>
          <a:xfrm>
            <a:off x="209519" y="514328"/>
            <a:ext cx="4561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1.5 Registro del Marco Presupuestal del Gasto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9"/>
            <a:ext cx="8280920" cy="518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22</a:t>
            </a:fld>
            <a:endParaRPr lang="es-PE"/>
          </a:p>
        </p:txBody>
      </p:sp>
      <p:sp>
        <p:nvSpPr>
          <p:cNvPr id="6" name="8 Llamada con línea 2 (barra de énfasis)"/>
          <p:cNvSpPr>
            <a:spLocks/>
          </p:cNvSpPr>
          <p:nvPr/>
        </p:nvSpPr>
        <p:spPr bwMode="auto">
          <a:xfrm>
            <a:off x="3428992" y="4293096"/>
            <a:ext cx="3357586" cy="106473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58610"/>
              <a:gd name="adj6" fmla="val 6372"/>
            </a:avLst>
          </a:prstGeom>
          <a:solidFill>
            <a:srgbClr val="92D050"/>
          </a:solidFill>
          <a:ln w="38100" algn="ctr">
            <a:solidFill>
              <a:srgbClr val="92D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 registra el Marco en la columna que corresponde y la Ejecución del Gasto no se puede modificar por estar bloqueada </a:t>
            </a:r>
            <a:endParaRPr lang="es-PE" dirty="0"/>
          </a:p>
        </p:txBody>
      </p:sp>
      <p:sp>
        <p:nvSpPr>
          <p:cNvPr id="7" name="6 CuadroTexto"/>
          <p:cNvSpPr txBox="1"/>
          <p:nvPr/>
        </p:nvSpPr>
        <p:spPr>
          <a:xfrm>
            <a:off x="213300" y="506452"/>
            <a:ext cx="4505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1.6 Registro de Marco Presupuestal del Gasto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23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251520" y="285728"/>
            <a:ext cx="5568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s-PE" b="1" dirty="0" smtClean="0"/>
              <a:t>Menú Aplicaciones  </a:t>
            </a:r>
          </a:p>
          <a:p>
            <a:pPr marL="342900" indent="-342900" algn="just"/>
            <a:r>
              <a:rPr lang="es-PE" b="1" dirty="0" smtClean="0"/>
              <a:t>	Operaciones que no presentan Información Contable</a:t>
            </a:r>
            <a:endParaRPr lang="es-PE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171" y="1021204"/>
            <a:ext cx="820830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24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66840" y="490686"/>
            <a:ext cx="6783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Registro de Centros Poblados que no presentan información contable</a:t>
            </a:r>
            <a:endParaRPr lang="es-PE" b="1" dirty="0"/>
          </a:p>
        </p:txBody>
      </p:sp>
      <p:sp>
        <p:nvSpPr>
          <p:cNvPr id="5" name="8 Llamada con línea 2 (barra de énfasis)"/>
          <p:cNvSpPr>
            <a:spLocks/>
          </p:cNvSpPr>
          <p:nvPr/>
        </p:nvSpPr>
        <p:spPr bwMode="auto">
          <a:xfrm>
            <a:off x="4857752" y="4653136"/>
            <a:ext cx="2714644" cy="69516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51783"/>
              <a:gd name="adj6" fmla="val -42899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Registrar únicamente con el código de Unidad Ejecutora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842" y="1079376"/>
            <a:ext cx="84216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2" y="3341226"/>
            <a:ext cx="8421638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25</a:t>
            </a:fld>
            <a:endParaRPr lang="es-PE"/>
          </a:p>
        </p:txBody>
      </p:sp>
      <p:sp>
        <p:nvSpPr>
          <p:cNvPr id="5" name="8 Llamada con línea 2 (barra de énfasis)"/>
          <p:cNvSpPr>
            <a:spLocks/>
          </p:cNvSpPr>
          <p:nvPr/>
        </p:nvSpPr>
        <p:spPr bwMode="auto">
          <a:xfrm>
            <a:off x="5794648" y="4005064"/>
            <a:ext cx="2714644" cy="553567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85548"/>
              <a:gd name="adj6" fmla="val -98138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Completar el registro del marco presupuestal</a:t>
            </a:r>
            <a:endParaRPr lang="es-PE" dirty="0"/>
          </a:p>
        </p:txBody>
      </p:sp>
      <p:sp>
        <p:nvSpPr>
          <p:cNvPr id="6" name="5 CuadroTexto"/>
          <p:cNvSpPr txBox="1"/>
          <p:nvPr/>
        </p:nvSpPr>
        <p:spPr>
          <a:xfrm>
            <a:off x="568389" y="489968"/>
            <a:ext cx="421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Registro del Marco Presupuestal del Gasto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26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339221" y="506452"/>
            <a:ext cx="8335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2. Consultas de las Transferencias Financieras que no presentan Información Contable</a:t>
            </a:r>
            <a:endParaRPr lang="es-PE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13690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208912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07461" y="495278"/>
            <a:ext cx="3531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2.1 Consulta por U.E., rubro y meta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27</a:t>
            </a:fld>
            <a:endParaRPr lang="es-PE"/>
          </a:p>
        </p:txBody>
      </p:sp>
      <p:sp>
        <p:nvSpPr>
          <p:cNvPr id="7" name="8 Llamada con línea 2 (barra de énfasis)"/>
          <p:cNvSpPr>
            <a:spLocks/>
          </p:cNvSpPr>
          <p:nvPr/>
        </p:nvSpPr>
        <p:spPr bwMode="auto">
          <a:xfrm>
            <a:off x="6429388" y="2357430"/>
            <a:ext cx="2000264" cy="1000132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04982"/>
              <a:gd name="adj6" fmla="val -106571"/>
            </a:avLst>
          </a:prstGeom>
          <a:solidFill>
            <a:srgbClr val="92D050"/>
          </a:solidFill>
          <a:ln w="38100" algn="ctr">
            <a:solidFill>
              <a:srgbClr val="92D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ctr"/>
            <a:r>
              <a:rPr lang="es-PE" dirty="0" smtClean="0"/>
              <a:t>Seleccionar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/>
              <a:t> Unidad Ejecutora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/>
              <a:t> Rubro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/>
              <a:t> Meta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7"/>
            <a:ext cx="8208912" cy="502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75063" y="495278"/>
            <a:ext cx="1270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3. Reportes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28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60827" y="495278"/>
            <a:ext cx="3672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3.1 Reportes de Selección a imprimir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29</a:t>
            </a:fld>
            <a:endParaRPr lang="es-PE"/>
          </a:p>
        </p:txBody>
      </p:sp>
      <p:sp>
        <p:nvSpPr>
          <p:cNvPr id="11" name="10 Documento"/>
          <p:cNvSpPr/>
          <p:nvPr/>
        </p:nvSpPr>
        <p:spPr bwMode="auto">
          <a:xfrm>
            <a:off x="3515654" y="3633291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9" name="8 Documento"/>
          <p:cNvSpPr/>
          <p:nvPr/>
        </p:nvSpPr>
        <p:spPr bwMode="auto">
          <a:xfrm>
            <a:off x="3428992" y="3847605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248575" y="3570965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TFO3</a:t>
            </a:r>
            <a:endParaRPr lang="es-PE" sz="16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4177137" y="3786190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TFO2</a:t>
            </a:r>
            <a:endParaRPr lang="es-PE" sz="1600" dirty="0"/>
          </a:p>
        </p:txBody>
      </p:sp>
      <p:sp>
        <p:nvSpPr>
          <p:cNvPr id="7" name="6 Documento"/>
          <p:cNvSpPr/>
          <p:nvPr/>
        </p:nvSpPr>
        <p:spPr bwMode="auto">
          <a:xfrm>
            <a:off x="3357554" y="4061919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105699" y="4019140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TFO1</a:t>
            </a:r>
            <a:endParaRPr lang="es-PE" sz="1600" dirty="0"/>
          </a:p>
        </p:txBody>
      </p:sp>
      <p:sp>
        <p:nvSpPr>
          <p:cNvPr id="5" name="4 Documento"/>
          <p:cNvSpPr/>
          <p:nvPr/>
        </p:nvSpPr>
        <p:spPr bwMode="auto">
          <a:xfrm>
            <a:off x="3286116" y="4286256"/>
            <a:ext cx="1270660" cy="724403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071934" y="4304892"/>
            <a:ext cx="609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TFR</a:t>
            </a:r>
            <a:endParaRPr lang="es-P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1000100" y="285728"/>
            <a:ext cx="7358114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3200" u="sng" dirty="0" smtClean="0">
                <a:solidFill>
                  <a:srgbClr val="FF0000"/>
                </a:solidFill>
                <a:latin typeface="Impact" pitchFamily="34" charset="0"/>
                <a:ea typeface="Times New Roman" pitchFamily="18" charset="0"/>
                <a:cs typeface="Arial" pitchFamily="34" charset="0"/>
              </a:rPr>
              <a:t>Definición de Transferencias Financieras</a:t>
            </a:r>
            <a:endParaRPr kumimoji="0" lang="es-PE" sz="32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</a:t>
            </a:fld>
            <a:endParaRPr lang="es-PE"/>
          </a:p>
        </p:txBody>
      </p:sp>
      <p:sp>
        <p:nvSpPr>
          <p:cNvPr id="6" name="5 Rectángulo redondeado"/>
          <p:cNvSpPr/>
          <p:nvPr/>
        </p:nvSpPr>
        <p:spPr>
          <a:xfrm>
            <a:off x="2071670" y="1214422"/>
            <a:ext cx="5000660" cy="1785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PE" sz="2000" dirty="0" smtClean="0">
                <a:solidFill>
                  <a:schemeClr val="tx1"/>
                </a:solidFill>
              </a:rPr>
              <a:t>Las Transferencias Financieras, son traspasos de fondos públicos entre pliegos presupuestarios sin contraprestación, para la </a:t>
            </a:r>
            <a:r>
              <a:rPr lang="es-PE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ejecución</a:t>
            </a:r>
            <a:r>
              <a:rPr lang="es-PE" sz="2000" dirty="0" smtClean="0">
                <a:solidFill>
                  <a:schemeClr val="tx1"/>
                </a:solidFill>
              </a:rPr>
              <a:t> de actividades y proyectos de los presupuestos institucionales respectivos de los pliegos de destino.</a:t>
            </a:r>
            <a:endParaRPr lang="es-PE" sz="2000" dirty="0">
              <a:solidFill>
                <a:schemeClr val="tx1"/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857224" y="3214686"/>
            <a:ext cx="7402513" cy="328614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defRPr/>
            </a:pPr>
            <a:r>
              <a:rPr lang="es-MX" sz="1800" kern="0" dirty="0" smtClean="0">
                <a:solidFill>
                  <a:schemeClr val="accent2"/>
                </a:solidFill>
                <a:latin typeface="+mn-lt"/>
              </a:rPr>
              <a:t> </a:t>
            </a:r>
            <a:r>
              <a:rPr lang="es-MX" sz="1800" b="1" kern="0" dirty="0">
                <a:latin typeface="+mn-lt"/>
              </a:rPr>
              <a:t>TRANSFERENCIAS FINANCIERAS OTORGADAS</a:t>
            </a:r>
          </a:p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defRPr/>
            </a:pPr>
            <a:endParaRPr lang="es-MX" sz="1000" u="sng" kern="0" dirty="0">
              <a:solidFill>
                <a:srgbClr val="0070C0"/>
              </a:solidFill>
              <a:latin typeface="+mn-lt"/>
            </a:endParaRP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n-lt"/>
              </a:rPr>
              <a:t>Recursos transferidos entre </a:t>
            </a:r>
            <a:r>
              <a:rPr lang="es-MX" sz="1600" kern="0" dirty="0">
                <a:latin typeface="+mj-lt"/>
              </a:rPr>
              <a:t>entidades del sector público</a:t>
            </a: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j-lt"/>
              </a:rPr>
              <a:t>Considerar los fondos depositados en  las cuentas bancarias </a:t>
            </a: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j-lt"/>
              </a:rPr>
              <a:t>No considerar los que están en la fase de devengado </a:t>
            </a: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j-lt"/>
              </a:rPr>
              <a:t>Informar lo que corresponde al </a:t>
            </a:r>
            <a:r>
              <a:rPr lang="es-MX" sz="1600" kern="0" dirty="0" smtClean="0">
                <a:latin typeface="+mj-lt"/>
              </a:rPr>
              <a:t>ejercicio vigente.</a:t>
            </a:r>
            <a:endParaRPr lang="es-MX" sz="1600" kern="0" dirty="0">
              <a:latin typeface="+mj-lt"/>
            </a:endParaRPr>
          </a:p>
          <a:p>
            <a:pPr algn="just">
              <a:spcBef>
                <a:spcPct val="20000"/>
              </a:spcBef>
              <a:buClr>
                <a:schemeClr val="accent2"/>
              </a:buClr>
              <a:defRPr/>
            </a:pPr>
            <a:endParaRPr lang="es-MX" sz="1000" kern="0" dirty="0">
              <a:latin typeface="+mn-lt"/>
            </a:endParaRPr>
          </a:p>
          <a:p>
            <a:pPr marL="469900" indent="-469900" algn="just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es-MX" sz="1800" kern="0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es-MX" sz="1800" b="1" kern="0" dirty="0" smtClean="0">
                <a:latin typeface="+mn-lt"/>
              </a:rPr>
              <a:t>TRANSFERENCIAS  </a:t>
            </a:r>
            <a:r>
              <a:rPr lang="es-MX" sz="1800" b="1" kern="0" dirty="0">
                <a:latin typeface="+mn-lt"/>
              </a:rPr>
              <a:t>FINANCIERAS  RECIBIDAS</a:t>
            </a:r>
          </a:p>
          <a:p>
            <a:pPr marL="469900" indent="-469900" algn="just">
              <a:spcBef>
                <a:spcPct val="20000"/>
              </a:spcBef>
              <a:buClr>
                <a:schemeClr val="accent2"/>
              </a:buClr>
              <a:defRPr/>
            </a:pPr>
            <a:endParaRPr lang="es-MX" sz="1000" kern="0" dirty="0">
              <a:solidFill>
                <a:srgbClr val="0070C0"/>
              </a:solidFill>
              <a:latin typeface="+mn-lt"/>
            </a:endParaRP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j-lt"/>
              </a:rPr>
              <a:t>Recursos recibidos entre entidades del sector público</a:t>
            </a: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j-lt"/>
              </a:rPr>
              <a:t>Verificar el deposito del recurso en la cuenta corriente </a:t>
            </a: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n-lt"/>
              </a:rPr>
              <a:t>Informar lo que corresponde al ejercicio vigente</a:t>
            </a:r>
            <a:r>
              <a:rPr lang="es-MX" sz="1600" kern="0" dirty="0" smtClean="0">
                <a:latin typeface="+mn-lt"/>
              </a:rPr>
              <a:t>.</a:t>
            </a:r>
            <a:endParaRPr lang="es-ES" sz="16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980728"/>
            <a:ext cx="822007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285720" y="509912"/>
            <a:ext cx="4893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3.2 Reporte de Transferencia Financiera Otorgada</a:t>
            </a:r>
            <a:endParaRPr lang="es-PE" b="1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30</a:t>
            </a:fld>
            <a:endParaRPr lang="es-PE"/>
          </a:p>
        </p:txBody>
      </p:sp>
      <p:sp>
        <p:nvSpPr>
          <p:cNvPr id="6" name="5 Rectángulo"/>
          <p:cNvSpPr/>
          <p:nvPr/>
        </p:nvSpPr>
        <p:spPr>
          <a:xfrm>
            <a:off x="1500166" y="3430140"/>
            <a:ext cx="171451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Rectángulo"/>
          <p:cNvSpPr/>
          <p:nvPr/>
        </p:nvSpPr>
        <p:spPr>
          <a:xfrm>
            <a:off x="1500166" y="5734396"/>
            <a:ext cx="171451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Rectángulo"/>
          <p:cNvSpPr/>
          <p:nvPr/>
        </p:nvSpPr>
        <p:spPr>
          <a:xfrm>
            <a:off x="1494499" y="4610604"/>
            <a:ext cx="171451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05437"/>
            <a:ext cx="8207896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41822" y="474920"/>
            <a:ext cx="1259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4. Procesos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31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21674" y="474920"/>
            <a:ext cx="2816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4.1 Cierre y Vista de Errores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32</a:t>
            </a:fld>
            <a:endParaRPr lang="es-PE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33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183788" y="490448"/>
            <a:ext cx="2772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4.2 Cierre de formato - TFO</a:t>
            </a:r>
            <a:endParaRPr lang="es-PE" b="1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30048"/>
            <a:ext cx="8280920" cy="509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34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191478" y="504096"/>
            <a:ext cx="2794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4.3 Visualización de Errores</a:t>
            </a:r>
            <a:endParaRPr lang="es-PE" b="1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181100"/>
            <a:ext cx="87820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56176" y="546170"/>
            <a:ext cx="1017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5. Ayuda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35</a:t>
            </a:fld>
            <a:endParaRPr lang="es-PE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12260"/>
            <a:ext cx="8279904" cy="513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27552" y="534904"/>
            <a:ext cx="6788974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5.1  Link de acceso al manual de usuario de Transferencias Financieras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36</a:t>
            </a:fld>
            <a:endParaRPr lang="es-PE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9"/>
            <a:ext cx="8318158" cy="51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8 Llamada con línea 2 (barra de énfasis)"/>
          <p:cNvSpPr>
            <a:spLocks/>
          </p:cNvSpPr>
          <p:nvPr/>
        </p:nvSpPr>
        <p:spPr bwMode="auto">
          <a:xfrm>
            <a:off x="3563888" y="4221088"/>
            <a:ext cx="2714644" cy="69516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54896"/>
              <a:gd name="adj6" fmla="val -90413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Retorna al escenario de U.E o Pliego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592451" y="486918"/>
            <a:ext cx="4643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Ambiente Pliego de Transferencias Financieras 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37</a:t>
            </a:fld>
            <a:endParaRPr lang="es-PE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21203"/>
            <a:ext cx="8279904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352928" cy="50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38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61761" y="486918"/>
            <a:ext cx="816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Menú Principal de las Transferencias Financieras Otorgadas y/o Recibidas por Pliego</a:t>
            </a:r>
            <a:endParaRPr lang="es-PE" b="1" dirty="0"/>
          </a:p>
        </p:txBody>
      </p:sp>
      <p:graphicFrame>
        <p:nvGraphicFramePr>
          <p:cNvPr id="5" name="4 Diagrama"/>
          <p:cNvGraphicFramePr/>
          <p:nvPr/>
        </p:nvGraphicFramePr>
        <p:xfrm>
          <a:off x="2714612" y="3857628"/>
          <a:ext cx="3786214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052736"/>
            <a:ext cx="8280920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37804" y="534295"/>
            <a:ext cx="2605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A. Reportes a nivel Pliego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39</a:t>
            </a:fld>
            <a:endParaRPr lang="es-PE"/>
          </a:p>
        </p:txBody>
      </p:sp>
      <p:sp>
        <p:nvSpPr>
          <p:cNvPr id="15" name="14 Documento"/>
          <p:cNvSpPr/>
          <p:nvPr/>
        </p:nvSpPr>
        <p:spPr bwMode="auto">
          <a:xfrm>
            <a:off x="3729968" y="4266210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6" name="15 Documento"/>
          <p:cNvSpPr/>
          <p:nvPr/>
        </p:nvSpPr>
        <p:spPr bwMode="auto">
          <a:xfrm>
            <a:off x="3643306" y="4480524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4462889" y="4203884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TFO3</a:t>
            </a:r>
            <a:endParaRPr lang="es-PE" sz="16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4391451" y="4419109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TFO2</a:t>
            </a:r>
            <a:endParaRPr lang="es-PE" sz="1600" dirty="0"/>
          </a:p>
        </p:txBody>
      </p:sp>
      <p:sp>
        <p:nvSpPr>
          <p:cNvPr id="19" name="18 Documento"/>
          <p:cNvSpPr/>
          <p:nvPr/>
        </p:nvSpPr>
        <p:spPr bwMode="auto">
          <a:xfrm>
            <a:off x="3571868" y="4694838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4320013" y="4652059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TFO1</a:t>
            </a:r>
            <a:endParaRPr lang="es-PE" sz="1600" dirty="0"/>
          </a:p>
        </p:txBody>
      </p:sp>
      <p:sp>
        <p:nvSpPr>
          <p:cNvPr id="21" name="20 Documento"/>
          <p:cNvSpPr/>
          <p:nvPr/>
        </p:nvSpPr>
        <p:spPr bwMode="auto">
          <a:xfrm>
            <a:off x="3500430" y="4919175"/>
            <a:ext cx="1270660" cy="724403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4286248" y="4937811"/>
            <a:ext cx="609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TFR</a:t>
            </a:r>
            <a:endParaRPr lang="es-P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</a:t>
            </a:fld>
            <a:endParaRPr lang="es-PE"/>
          </a:p>
        </p:txBody>
      </p:sp>
      <p:sp>
        <p:nvSpPr>
          <p:cNvPr id="4" name="3 Rectángulo"/>
          <p:cNvSpPr/>
          <p:nvPr/>
        </p:nvSpPr>
        <p:spPr>
          <a:xfrm>
            <a:off x="4476812" y="3014666"/>
            <a:ext cx="15716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Transferencias Financieras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428596" y="1643050"/>
            <a:ext cx="1571636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Registro Administrativo</a:t>
            </a:r>
            <a:endParaRPr lang="es-PE" dirty="0"/>
          </a:p>
        </p:txBody>
      </p:sp>
      <p:sp>
        <p:nvSpPr>
          <p:cNvPr id="6" name="5 Rectángulo"/>
          <p:cNvSpPr/>
          <p:nvPr/>
        </p:nvSpPr>
        <p:spPr>
          <a:xfrm>
            <a:off x="428596" y="4514864"/>
            <a:ext cx="1643074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Notas Presupuestales</a:t>
            </a:r>
            <a:endParaRPr lang="es-PE" dirty="0"/>
          </a:p>
        </p:txBody>
      </p:sp>
      <p:sp>
        <p:nvSpPr>
          <p:cNvPr id="7" name="6 Rectángulo"/>
          <p:cNvSpPr/>
          <p:nvPr/>
        </p:nvSpPr>
        <p:spPr>
          <a:xfrm>
            <a:off x="1690354" y="3000372"/>
            <a:ext cx="15716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Información Presupuestal</a:t>
            </a:r>
            <a:endParaRPr lang="es-PE" dirty="0"/>
          </a:p>
        </p:txBody>
      </p:sp>
      <p:sp>
        <p:nvSpPr>
          <p:cNvPr id="8" name="7 Rectángulo"/>
          <p:cNvSpPr/>
          <p:nvPr/>
        </p:nvSpPr>
        <p:spPr>
          <a:xfrm>
            <a:off x="7215206" y="3014666"/>
            <a:ext cx="15716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Actas de Conciliación</a:t>
            </a:r>
            <a:endParaRPr lang="es-PE" dirty="0"/>
          </a:p>
        </p:txBody>
      </p:sp>
      <p:sp>
        <p:nvSpPr>
          <p:cNvPr id="9" name="8 Flecha derecha"/>
          <p:cNvSpPr/>
          <p:nvPr/>
        </p:nvSpPr>
        <p:spPr>
          <a:xfrm>
            <a:off x="6286512" y="3286124"/>
            <a:ext cx="761880" cy="484632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Flecha derecha"/>
          <p:cNvSpPr/>
          <p:nvPr/>
        </p:nvSpPr>
        <p:spPr>
          <a:xfrm>
            <a:off x="3474842" y="3286124"/>
            <a:ext cx="811406" cy="484632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38" name="37 Conector recto"/>
          <p:cNvCxnSpPr/>
          <p:nvPr/>
        </p:nvCxnSpPr>
        <p:spPr>
          <a:xfrm>
            <a:off x="2214546" y="2071678"/>
            <a:ext cx="2928958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 de flecha"/>
          <p:cNvCxnSpPr/>
          <p:nvPr/>
        </p:nvCxnSpPr>
        <p:spPr>
          <a:xfrm rot="5400000">
            <a:off x="4750595" y="2463793"/>
            <a:ext cx="786612" cy="794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 rot="5400000">
            <a:off x="464315" y="2964653"/>
            <a:ext cx="642942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52 Conector recto"/>
          <p:cNvCxnSpPr/>
          <p:nvPr/>
        </p:nvCxnSpPr>
        <p:spPr>
          <a:xfrm rot="5400000">
            <a:off x="464315" y="3964785"/>
            <a:ext cx="642942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53 Conector recto de flecha"/>
          <p:cNvCxnSpPr/>
          <p:nvPr/>
        </p:nvCxnSpPr>
        <p:spPr>
          <a:xfrm>
            <a:off x="785786" y="3643314"/>
            <a:ext cx="714380" cy="794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56 Conector recto de flecha"/>
          <p:cNvCxnSpPr/>
          <p:nvPr/>
        </p:nvCxnSpPr>
        <p:spPr>
          <a:xfrm>
            <a:off x="785786" y="3214686"/>
            <a:ext cx="714380" cy="794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1 Título"/>
          <p:cNvSpPr txBox="1">
            <a:spLocks/>
          </p:cNvSpPr>
          <p:nvPr/>
        </p:nvSpPr>
        <p:spPr>
          <a:xfrm>
            <a:off x="1000100" y="188640"/>
            <a:ext cx="7358114" cy="77809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2400" dirty="0" smtClean="0">
                <a:solidFill>
                  <a:srgbClr val="FF0000"/>
                </a:solidFill>
                <a:latin typeface="Impact" pitchFamily="34" charset="0"/>
                <a:ea typeface="Times New Roman" pitchFamily="18" charset="0"/>
                <a:cs typeface="Arial" pitchFamily="34" charset="0"/>
              </a:rPr>
              <a:t>Procedimiento de la Información Presupuestal y Transferencias Financieras</a:t>
            </a:r>
            <a:endParaRPr kumimoji="0" lang="es-PE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0" name="59 Flecha curvada hacia la izquierda"/>
          <p:cNvSpPr/>
          <p:nvPr/>
        </p:nvSpPr>
        <p:spPr>
          <a:xfrm rot="5400000">
            <a:off x="6325915" y="3675350"/>
            <a:ext cx="731520" cy="1810457"/>
          </a:xfrm>
          <a:prstGeom prst="curvedLef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61" name="60 Flecha curvada hacia la izquierda"/>
          <p:cNvSpPr/>
          <p:nvPr/>
        </p:nvSpPr>
        <p:spPr>
          <a:xfrm rot="5400000">
            <a:off x="3586763" y="3675350"/>
            <a:ext cx="731520" cy="1810457"/>
          </a:xfrm>
          <a:prstGeom prst="curvedLef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66" name="65 Flecha curvada hacia arriba"/>
          <p:cNvSpPr/>
          <p:nvPr/>
        </p:nvSpPr>
        <p:spPr>
          <a:xfrm rot="16200000">
            <a:off x="2043668" y="1812222"/>
            <a:ext cx="1216152" cy="731520"/>
          </a:xfrm>
          <a:prstGeom prst="curved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69" name="68 Flecha curvada hacia la izquierda"/>
          <p:cNvSpPr/>
          <p:nvPr/>
        </p:nvSpPr>
        <p:spPr>
          <a:xfrm>
            <a:off x="2357422" y="4143380"/>
            <a:ext cx="731520" cy="1216152"/>
          </a:xfrm>
          <a:prstGeom prst="curvedLef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60" grpId="0" animBg="1"/>
      <p:bldP spid="61" grpId="0" animBg="1"/>
      <p:bldP spid="66" grpId="0" animBg="1"/>
      <p:bldP spid="6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40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333018" y="530202"/>
            <a:ext cx="3232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A. Reporte de TFO a nivel Pliego</a:t>
            </a:r>
            <a:endParaRPr lang="es-PE" b="1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171" y="1052736"/>
            <a:ext cx="8502365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87708" y="538630"/>
            <a:ext cx="1271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B. Procesos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41</a:t>
            </a:fld>
            <a:endParaRPr lang="es-PE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21204"/>
            <a:ext cx="8279904" cy="511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555318" y="473943"/>
            <a:ext cx="6480720" cy="4320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INICIO DE SESIÓN DE LA U.E. </a:t>
            </a:r>
            <a:r>
              <a:rPr lang="es-ES" sz="2000" b="1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QUE RECIBE</a:t>
            </a:r>
            <a:endParaRPr kumimoji="0" lang="es-PE" sz="20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42</a:t>
            </a:fld>
            <a:endParaRPr lang="es-PE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2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43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988" y="526311"/>
            <a:ext cx="6558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Realizar Carga de las Transferencias Financieras Recibidas por U.E.</a:t>
            </a:r>
            <a:endParaRPr lang="es-PE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11791"/>
            <a:ext cx="8352928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44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6900" y="534295"/>
            <a:ext cx="6516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Procesar Carga de las Transferencias Financieras Recibidas por U.E.</a:t>
            </a:r>
            <a:endParaRPr lang="es-PE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21672"/>
            <a:ext cx="8280920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59060" y="285728"/>
            <a:ext cx="8704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1. Menú Aplicaciones </a:t>
            </a:r>
          </a:p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    Operaciones que presentan Información Contable - Transferencias Financieras Recibidas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45</a:t>
            </a:fld>
            <a:endParaRPr lang="es-PE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8024"/>
            <a:ext cx="8280920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136904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35750" y="539294"/>
            <a:ext cx="6365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1.1 Registro de la U.E. en las Transferencias Financieras Recibidas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46</a:t>
            </a:fld>
            <a:endParaRPr lang="es-PE"/>
          </a:p>
        </p:txBody>
      </p:sp>
      <p:sp>
        <p:nvSpPr>
          <p:cNvPr id="5" name="8 Llamada con línea 2 (barra de énfasis)"/>
          <p:cNvSpPr>
            <a:spLocks/>
          </p:cNvSpPr>
          <p:nvPr/>
        </p:nvSpPr>
        <p:spPr bwMode="auto">
          <a:xfrm>
            <a:off x="4857752" y="4286256"/>
            <a:ext cx="2714644" cy="1062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50112"/>
              <a:gd name="adj6" fmla="val 71078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 muestra las U.E con el importe de la ejecución del ingreso, completaremos el marco presupuestal  </a:t>
            </a:r>
            <a:endParaRPr lang="es-PE" dirty="0"/>
          </a:p>
        </p:txBody>
      </p:sp>
      <p:sp>
        <p:nvSpPr>
          <p:cNvPr id="16" name="8 Llamada con línea 2 (barra de énfasis)"/>
          <p:cNvSpPr>
            <a:spLocks/>
          </p:cNvSpPr>
          <p:nvPr/>
        </p:nvSpPr>
        <p:spPr bwMode="auto">
          <a:xfrm>
            <a:off x="1142976" y="4438662"/>
            <a:ext cx="2714644" cy="77628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61299"/>
              <a:gd name="adj6" fmla="val 714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Si no se muestra las U.E. hacer </a:t>
            </a:r>
            <a:r>
              <a:rPr lang="es-PE" dirty="0" err="1" smtClean="0"/>
              <a:t>click</a:t>
            </a:r>
            <a:r>
              <a:rPr lang="es-PE" dirty="0" smtClean="0"/>
              <a:t> en el botón Nuevo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27990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14069" y="547087"/>
            <a:ext cx="2203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1.2 Selección de U.E. 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47</a:t>
            </a:fld>
            <a:endParaRPr lang="es-PE"/>
          </a:p>
        </p:txBody>
      </p:sp>
      <p:sp>
        <p:nvSpPr>
          <p:cNvPr id="6" name="8 Llamada con línea 2 (barra de énfasis)"/>
          <p:cNvSpPr>
            <a:spLocks/>
          </p:cNvSpPr>
          <p:nvPr/>
        </p:nvSpPr>
        <p:spPr bwMode="auto">
          <a:xfrm>
            <a:off x="3428992" y="4214818"/>
            <a:ext cx="2428892" cy="1062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546"/>
              <a:gd name="adj6" fmla="val 56586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Seleccionar el nivel y el pliego para mostrar la Unidad Ejecutora que otorga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28985"/>
            <a:ext cx="8280920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06466" y="547087"/>
            <a:ext cx="6395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1.3 Registro del Rubro en las Transferencias Financieras Recibidas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48</a:t>
            </a:fld>
            <a:endParaRPr lang="es-PE"/>
          </a:p>
        </p:txBody>
      </p:sp>
      <p:sp>
        <p:nvSpPr>
          <p:cNvPr id="5" name="8 Llamada con línea 2 (barra de énfasis)"/>
          <p:cNvSpPr>
            <a:spLocks/>
          </p:cNvSpPr>
          <p:nvPr/>
        </p:nvSpPr>
        <p:spPr bwMode="auto">
          <a:xfrm>
            <a:off x="2357422" y="4429132"/>
            <a:ext cx="2071702" cy="77628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01627"/>
              <a:gd name="adj6" fmla="val -170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Para seleccionar el rubro </a:t>
            </a:r>
            <a:r>
              <a:rPr lang="es-PE" dirty="0" err="1" smtClean="0"/>
              <a:t>click</a:t>
            </a:r>
            <a:r>
              <a:rPr lang="es-PE" dirty="0" smtClean="0"/>
              <a:t> en el botón Nuevo</a:t>
            </a:r>
            <a:endParaRPr lang="es-PE" dirty="0"/>
          </a:p>
        </p:txBody>
      </p:sp>
      <p:sp>
        <p:nvSpPr>
          <p:cNvPr id="6" name="5 Rectángulo"/>
          <p:cNvSpPr/>
          <p:nvPr/>
        </p:nvSpPr>
        <p:spPr>
          <a:xfrm>
            <a:off x="7143768" y="2928934"/>
            <a:ext cx="357190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8 Llamada con línea 2 (barra de énfasis)"/>
          <p:cNvSpPr>
            <a:spLocks/>
          </p:cNvSpPr>
          <p:nvPr/>
        </p:nvSpPr>
        <p:spPr bwMode="auto">
          <a:xfrm>
            <a:off x="4857752" y="4286256"/>
            <a:ext cx="2714644" cy="1062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94839"/>
              <a:gd name="adj6" fmla="val 40894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 muestra el rubro y el  clasificador seleccionado en el Registro Administrativo en la columna </a:t>
            </a:r>
            <a:r>
              <a:rPr lang="es-PE" dirty="0" smtClean="0">
                <a:solidFill>
                  <a:schemeClr val="bg1"/>
                </a:solidFill>
              </a:rPr>
              <a:t>DET. MONTO.</a:t>
            </a:r>
            <a:endParaRPr lang="es-PE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5236"/>
            <a:ext cx="820891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90344" y="535291"/>
            <a:ext cx="4656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1.4 Registro del Marco Presupuestal de Ingreso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8 Llamada con línea 2 (barra de énfasis)"/>
          <p:cNvSpPr>
            <a:spLocks/>
          </p:cNvSpPr>
          <p:nvPr/>
        </p:nvSpPr>
        <p:spPr bwMode="auto">
          <a:xfrm>
            <a:off x="3428992" y="4429132"/>
            <a:ext cx="2643206" cy="78581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12848"/>
              <a:gd name="adj6" fmla="val 33904"/>
            </a:avLst>
          </a:prstGeom>
          <a:solidFill>
            <a:srgbClr val="92D050"/>
          </a:solidFill>
          <a:ln w="38100" algn="ctr">
            <a:solidFill>
              <a:srgbClr val="92D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endParaRPr lang="es-PE" dirty="0" smtClean="0"/>
          </a:p>
          <a:p>
            <a:pPr algn="just"/>
            <a:endParaRPr lang="es-PE" dirty="0"/>
          </a:p>
          <a:p>
            <a:pPr algn="just"/>
            <a:endParaRPr lang="es-PE" dirty="0" smtClean="0"/>
          </a:p>
          <a:p>
            <a:pPr algn="just"/>
            <a:endParaRPr lang="es-PE" dirty="0"/>
          </a:p>
          <a:p>
            <a:pPr algn="just"/>
            <a:endParaRPr lang="es-PE" dirty="0" smtClean="0"/>
          </a:p>
          <a:p>
            <a:pPr algn="just"/>
            <a:endParaRPr lang="es-PE" dirty="0"/>
          </a:p>
          <a:p>
            <a:pPr algn="just"/>
            <a:endParaRPr lang="es-PE" dirty="0" smtClean="0"/>
          </a:p>
          <a:p>
            <a:pPr algn="just"/>
            <a:endParaRPr lang="es-PE" dirty="0"/>
          </a:p>
          <a:p>
            <a:pPr algn="just"/>
            <a:endParaRPr lang="es-PE" dirty="0" smtClean="0"/>
          </a:p>
          <a:p>
            <a:pPr algn="just"/>
            <a:endParaRPr lang="es-PE" dirty="0"/>
          </a:p>
          <a:p>
            <a:pPr algn="just"/>
            <a:endParaRPr lang="es-PE" dirty="0" smtClean="0"/>
          </a:p>
          <a:p>
            <a:pPr algn="just"/>
            <a:r>
              <a:rPr lang="es-PE" dirty="0" smtClean="0"/>
              <a:t>Se registra el Marco Presupuestal en la columna que corresponda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2786238" y="3116460"/>
            <a:ext cx="4306042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49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</a:t>
            </a:fld>
            <a:endParaRPr lang="es-PE"/>
          </a:p>
        </p:txBody>
      </p:sp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808217" y="1357298"/>
          <a:ext cx="3403600" cy="3071831"/>
        </p:xfrm>
        <a:graphic>
          <a:graphicData uri="http://schemas.openxmlformats.org/drawingml/2006/table">
            <a:tbl>
              <a:tblPr/>
              <a:tblGrid>
                <a:gridCol w="257415"/>
                <a:gridCol w="686440"/>
                <a:gridCol w="2459745"/>
              </a:tblGrid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 dirty="0">
                          <a:solidFill>
                            <a:srgbClr val="17375D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17375D"/>
                          </a:solidFill>
                          <a:latin typeface="Calibri"/>
                        </a:rPr>
                        <a:t>Donaciones y Transferencias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2.4.1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Corrientes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2.4.1.3.1.3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2.4.2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 dirty="0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de Capital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175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5041928" y="1357298"/>
          <a:ext cx="3530600" cy="3071831"/>
        </p:xfrm>
        <a:graphic>
          <a:graphicData uri="http://schemas.openxmlformats.org/drawingml/2006/table">
            <a:tbl>
              <a:tblPr/>
              <a:tblGrid>
                <a:gridCol w="295010"/>
                <a:gridCol w="694700"/>
                <a:gridCol w="2540890"/>
              </a:tblGrid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 dirty="0">
                          <a:solidFill>
                            <a:srgbClr val="17375D"/>
                          </a:solidFill>
                          <a:latin typeface="Calibri"/>
                        </a:rPr>
                        <a:t>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17375D"/>
                          </a:solidFill>
                          <a:latin typeface="Calibri"/>
                        </a:rPr>
                        <a:t>Donaciones y Transferencias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1.4.1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Corrientes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1.4.2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de Capital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175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071538" y="928670"/>
            <a:ext cx="2155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Clasificadores del Gasto</a:t>
            </a:r>
            <a:endParaRPr lang="es-PE" sz="1600" dirty="0"/>
          </a:p>
        </p:txBody>
      </p:sp>
      <p:sp>
        <p:nvSpPr>
          <p:cNvPr id="6" name="5 CuadroTexto"/>
          <p:cNvSpPr txBox="1"/>
          <p:nvPr/>
        </p:nvSpPr>
        <p:spPr>
          <a:xfrm>
            <a:off x="5345303" y="928670"/>
            <a:ext cx="22903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Clasificadores del Ingreso</a:t>
            </a:r>
            <a:endParaRPr lang="es-PE" sz="1600" dirty="0"/>
          </a:p>
        </p:txBody>
      </p:sp>
      <p:sp>
        <p:nvSpPr>
          <p:cNvPr id="7" name="6 Rectángulo"/>
          <p:cNvSpPr/>
          <p:nvPr/>
        </p:nvSpPr>
        <p:spPr>
          <a:xfrm>
            <a:off x="772160" y="2285989"/>
            <a:ext cx="350046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Rectángulo"/>
          <p:cNvSpPr/>
          <p:nvPr/>
        </p:nvSpPr>
        <p:spPr>
          <a:xfrm>
            <a:off x="5072066" y="2285989"/>
            <a:ext cx="350046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/>
        </p:nvSpPr>
        <p:spPr>
          <a:xfrm>
            <a:off x="772160" y="3736783"/>
            <a:ext cx="350046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Rectángulo"/>
          <p:cNvSpPr/>
          <p:nvPr/>
        </p:nvSpPr>
        <p:spPr>
          <a:xfrm>
            <a:off x="5072066" y="3725766"/>
            <a:ext cx="350046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1" name="10 CuadroTexto"/>
          <p:cNvSpPr txBox="1"/>
          <p:nvPr/>
        </p:nvSpPr>
        <p:spPr>
          <a:xfrm>
            <a:off x="357158" y="5115839"/>
            <a:ext cx="2031710" cy="138499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endParaRPr lang="es-PE" sz="1200" dirty="0" smtClean="0">
              <a:solidFill>
                <a:schemeClr val="bg1"/>
              </a:solidFill>
            </a:endParaRPr>
          </a:p>
          <a:p>
            <a:r>
              <a:rPr lang="es-PE" sz="1200" dirty="0" smtClean="0">
                <a:solidFill>
                  <a:schemeClr val="bg1"/>
                </a:solidFill>
              </a:rPr>
              <a:t>Ministerios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Poderes y Otras Entidades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Universidades Públicas y ODA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Instituciones Públicas</a:t>
            </a:r>
          </a:p>
          <a:p>
            <a:endParaRPr lang="es-PE" sz="1200" dirty="0" smtClean="0">
              <a:solidFill>
                <a:schemeClr val="bg1"/>
              </a:solidFill>
            </a:endParaRPr>
          </a:p>
          <a:p>
            <a:endParaRPr lang="es-PE" sz="1200" dirty="0">
              <a:solidFill>
                <a:schemeClr val="bg1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643438" y="5115839"/>
            <a:ext cx="2000264" cy="138499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endParaRPr lang="es-PE" sz="1200" dirty="0" smtClean="0">
              <a:solidFill>
                <a:schemeClr val="bg1"/>
              </a:solidFill>
            </a:endParaRPr>
          </a:p>
          <a:p>
            <a:endParaRPr lang="es-PE" sz="1200" dirty="0" smtClean="0">
              <a:solidFill>
                <a:schemeClr val="bg1"/>
              </a:solidFill>
            </a:endParaRPr>
          </a:p>
          <a:p>
            <a:r>
              <a:rPr lang="es-PE" sz="1200" dirty="0" smtClean="0">
                <a:solidFill>
                  <a:schemeClr val="bg1"/>
                </a:solidFill>
              </a:rPr>
              <a:t>Municipalidades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Centros Poblados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Mancomunidades</a:t>
            </a:r>
          </a:p>
          <a:p>
            <a:endParaRPr lang="es-PE" sz="1200" dirty="0" smtClean="0">
              <a:solidFill>
                <a:schemeClr val="bg1"/>
              </a:solidFill>
            </a:endParaRPr>
          </a:p>
          <a:p>
            <a:endParaRPr lang="es-PE" sz="1200" dirty="0" smtClean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86578" y="5119759"/>
            <a:ext cx="2000264" cy="138499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s-PE" sz="1200" dirty="0" smtClean="0">
                <a:solidFill>
                  <a:srgbClr val="FF0000"/>
                </a:solidFill>
              </a:rPr>
              <a:t>Sociedades de Beneficencia</a:t>
            </a:r>
          </a:p>
          <a:p>
            <a:r>
              <a:rPr lang="es-PE" sz="1200" dirty="0" smtClean="0">
                <a:solidFill>
                  <a:srgbClr val="336600"/>
                </a:solidFill>
              </a:rPr>
              <a:t>Institutos Viales</a:t>
            </a:r>
          </a:p>
          <a:p>
            <a:endParaRPr lang="es-PE" sz="1200" dirty="0" smtClean="0">
              <a:solidFill>
                <a:schemeClr val="bg1"/>
              </a:solidFill>
            </a:endParaRPr>
          </a:p>
          <a:p>
            <a:r>
              <a:rPr lang="es-PE" sz="1200" dirty="0" smtClean="0">
                <a:solidFill>
                  <a:schemeClr val="bg1"/>
                </a:solidFill>
              </a:rPr>
              <a:t>ETES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OPD – Municipales</a:t>
            </a:r>
            <a:endParaRPr lang="es-PE" sz="1200" dirty="0">
              <a:solidFill>
                <a:schemeClr val="bg1"/>
              </a:solidFill>
            </a:endParaRPr>
          </a:p>
          <a:p>
            <a:r>
              <a:rPr lang="es-PE" sz="1200" dirty="0" smtClean="0">
                <a:solidFill>
                  <a:schemeClr val="bg1"/>
                </a:solidFill>
              </a:rPr>
              <a:t>Empresas del Estado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Otras Entidades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2500298" y="5115839"/>
            <a:ext cx="2000264" cy="138499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endParaRPr lang="es-PE" sz="1200" dirty="0" smtClean="0">
              <a:solidFill>
                <a:schemeClr val="bg1"/>
              </a:solidFill>
            </a:endParaRPr>
          </a:p>
          <a:p>
            <a:endParaRPr lang="es-PE" sz="1200" dirty="0" smtClean="0">
              <a:solidFill>
                <a:schemeClr val="bg1"/>
              </a:solidFill>
            </a:endParaRPr>
          </a:p>
          <a:p>
            <a:r>
              <a:rPr lang="es-PE" sz="1200" dirty="0" smtClean="0">
                <a:solidFill>
                  <a:schemeClr val="bg1"/>
                </a:solidFill>
              </a:rPr>
              <a:t>Gobiernos Regionales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Mancomunidades Regionales</a:t>
            </a:r>
          </a:p>
          <a:p>
            <a:endParaRPr lang="es-PE" sz="1200" dirty="0">
              <a:solidFill>
                <a:schemeClr val="bg1"/>
              </a:solidFill>
            </a:endParaRPr>
          </a:p>
          <a:p>
            <a:endParaRPr lang="es-PE" sz="1200" dirty="0" smtClean="0">
              <a:solidFill>
                <a:schemeClr val="bg1"/>
              </a:solidFill>
            </a:endParaRPr>
          </a:p>
          <a:p>
            <a:endParaRPr lang="es-PE" sz="1200" dirty="0" smtClean="0">
              <a:solidFill>
                <a:schemeClr val="bg1"/>
              </a:solidFill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772160" y="2472933"/>
            <a:ext cx="3500462" cy="14287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6" name="15 Rectángulo"/>
          <p:cNvSpPr/>
          <p:nvPr/>
        </p:nvSpPr>
        <p:spPr>
          <a:xfrm>
            <a:off x="5072066" y="2461916"/>
            <a:ext cx="3500462" cy="14287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7" name="16 Rectángulo"/>
          <p:cNvSpPr/>
          <p:nvPr/>
        </p:nvSpPr>
        <p:spPr>
          <a:xfrm>
            <a:off x="5072066" y="3907029"/>
            <a:ext cx="3500462" cy="14287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8" name="17 Rectángulo"/>
          <p:cNvSpPr/>
          <p:nvPr/>
        </p:nvSpPr>
        <p:spPr>
          <a:xfrm>
            <a:off x="782793" y="3918046"/>
            <a:ext cx="3500462" cy="14287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9" name="18 Rectángulo"/>
          <p:cNvSpPr/>
          <p:nvPr/>
        </p:nvSpPr>
        <p:spPr>
          <a:xfrm>
            <a:off x="5072066" y="4093973"/>
            <a:ext cx="3500462" cy="14287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0" name="19 Rectángulo"/>
          <p:cNvSpPr/>
          <p:nvPr/>
        </p:nvSpPr>
        <p:spPr>
          <a:xfrm>
            <a:off x="5072066" y="2654196"/>
            <a:ext cx="3500462" cy="14287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1" name="20 Rectángulo"/>
          <p:cNvSpPr/>
          <p:nvPr/>
        </p:nvSpPr>
        <p:spPr>
          <a:xfrm>
            <a:off x="772160" y="4092135"/>
            <a:ext cx="3500462" cy="14287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2" name="21 Rectángulo"/>
          <p:cNvSpPr/>
          <p:nvPr/>
        </p:nvSpPr>
        <p:spPr>
          <a:xfrm>
            <a:off x="772160" y="2654196"/>
            <a:ext cx="3500462" cy="14287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3" name="22 Rectángulo"/>
          <p:cNvSpPr/>
          <p:nvPr/>
        </p:nvSpPr>
        <p:spPr>
          <a:xfrm>
            <a:off x="772160" y="2828630"/>
            <a:ext cx="3500462" cy="14287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4" name="23 Rectángulo"/>
          <p:cNvSpPr/>
          <p:nvPr/>
        </p:nvSpPr>
        <p:spPr>
          <a:xfrm>
            <a:off x="772160" y="4286253"/>
            <a:ext cx="3500462" cy="14287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5" name="24 Rectángulo"/>
          <p:cNvSpPr/>
          <p:nvPr/>
        </p:nvSpPr>
        <p:spPr>
          <a:xfrm>
            <a:off x="5072066" y="2835459"/>
            <a:ext cx="3500462" cy="14287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6" name="25 Rectángulo"/>
          <p:cNvSpPr/>
          <p:nvPr/>
        </p:nvSpPr>
        <p:spPr>
          <a:xfrm>
            <a:off x="5072066" y="4286253"/>
            <a:ext cx="3500462" cy="14287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26 CuadroTexto"/>
          <p:cNvSpPr txBox="1"/>
          <p:nvPr/>
        </p:nvSpPr>
        <p:spPr>
          <a:xfrm>
            <a:off x="1071538" y="642918"/>
            <a:ext cx="2060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Tipo de Operación - TF</a:t>
            </a:r>
            <a:endParaRPr lang="es-PE" sz="16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5357818" y="646316"/>
            <a:ext cx="2060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Tipo de Operación - YF</a:t>
            </a:r>
            <a:endParaRPr lang="es-PE" sz="16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1898078" y="285728"/>
            <a:ext cx="5726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u="sng" dirty="0" smtClean="0"/>
              <a:t>Clasificadores Relacionados al nivel que corresponde la UE</a:t>
            </a:r>
            <a:endParaRPr lang="es-PE" b="1" u="sng" dirty="0"/>
          </a:p>
        </p:txBody>
      </p:sp>
      <p:sp>
        <p:nvSpPr>
          <p:cNvPr id="30" name="29 Rectángulo"/>
          <p:cNvSpPr/>
          <p:nvPr/>
        </p:nvSpPr>
        <p:spPr>
          <a:xfrm>
            <a:off x="179512" y="190374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1" name="30 CuadroTexto"/>
          <p:cNvSpPr txBox="1"/>
          <p:nvPr/>
        </p:nvSpPr>
        <p:spPr>
          <a:xfrm>
            <a:off x="1043608" y="4657072"/>
            <a:ext cx="4940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200" dirty="0" smtClean="0">
                <a:solidFill>
                  <a:srgbClr val="FF0000"/>
                </a:solidFill>
              </a:rPr>
              <a:t>1###</a:t>
            </a:r>
            <a:endParaRPr lang="es-PE" sz="1200" dirty="0">
              <a:solidFill>
                <a:srgbClr val="336600"/>
              </a:solidFill>
            </a:endParaRPr>
          </a:p>
        </p:txBody>
      </p:sp>
      <p:sp>
        <p:nvSpPr>
          <p:cNvPr id="33" name="32 CuadroTexto"/>
          <p:cNvSpPr txBox="1"/>
          <p:nvPr/>
        </p:nvSpPr>
        <p:spPr>
          <a:xfrm>
            <a:off x="3012332" y="4652199"/>
            <a:ext cx="10743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200" dirty="0" smtClean="0">
                <a:solidFill>
                  <a:srgbClr val="FF0000"/>
                </a:solidFill>
              </a:rPr>
              <a:t>1###, </a:t>
            </a:r>
            <a:r>
              <a:rPr lang="es-PE" sz="1200" dirty="0" smtClean="0">
                <a:solidFill>
                  <a:srgbClr val="0000FF"/>
                </a:solidFill>
              </a:rPr>
              <a:t>360000</a:t>
            </a:r>
            <a:r>
              <a:rPr lang="es-PE" sz="1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s-P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4" name="33 CuadroTexto"/>
          <p:cNvSpPr txBox="1"/>
          <p:nvPr/>
        </p:nvSpPr>
        <p:spPr>
          <a:xfrm>
            <a:off x="4781667" y="4657072"/>
            <a:ext cx="17299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200" dirty="0" smtClean="0">
                <a:solidFill>
                  <a:srgbClr val="FF0000"/>
                </a:solidFill>
              </a:rPr>
              <a:t>30####,</a:t>
            </a:r>
            <a:r>
              <a:rPr lang="es-PE" sz="1200" dirty="0" smtClean="0"/>
              <a:t> </a:t>
            </a:r>
            <a:r>
              <a:rPr lang="es-PE" sz="1200" dirty="0" smtClean="0">
                <a:solidFill>
                  <a:srgbClr val="0000FF"/>
                </a:solidFill>
              </a:rPr>
              <a:t>999###, </a:t>
            </a:r>
            <a:r>
              <a:rPr lang="es-PE" sz="1200" dirty="0" smtClean="0">
                <a:solidFill>
                  <a:srgbClr val="663300"/>
                </a:solidFill>
              </a:rPr>
              <a:t>350###</a:t>
            </a:r>
            <a:endParaRPr lang="es-PE" sz="1200" dirty="0">
              <a:solidFill>
                <a:srgbClr val="663300"/>
              </a:solidFill>
            </a:endParaRPr>
          </a:p>
        </p:txBody>
      </p:sp>
      <p:sp>
        <p:nvSpPr>
          <p:cNvPr id="35" name="34 CuadroTexto"/>
          <p:cNvSpPr txBox="1"/>
          <p:nvPr/>
        </p:nvSpPr>
        <p:spPr>
          <a:xfrm>
            <a:off x="6939113" y="4572008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200" dirty="0" smtClean="0">
                <a:solidFill>
                  <a:srgbClr val="800080"/>
                </a:solidFill>
              </a:rPr>
              <a:t>920###, </a:t>
            </a:r>
            <a:r>
              <a:rPr lang="es-PE" sz="1200" dirty="0" smtClean="0">
                <a:solidFill>
                  <a:srgbClr val="006600"/>
                </a:solidFill>
              </a:rPr>
              <a:t>930###, </a:t>
            </a:r>
          </a:p>
          <a:p>
            <a:r>
              <a:rPr lang="es-PE" sz="1200" dirty="0" smtClean="0">
                <a:solidFill>
                  <a:srgbClr val="FF0000"/>
                </a:solidFill>
              </a:rPr>
              <a:t>500###, 200###, 900###</a:t>
            </a:r>
            <a:endParaRPr lang="es-PE" sz="1200" dirty="0">
              <a:solidFill>
                <a:srgbClr val="0000FF"/>
              </a:solidFill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335892" y="4582641"/>
            <a:ext cx="8501122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31" grpId="0"/>
      <p:bldP spid="33" grpId="0"/>
      <p:bldP spid="34" grpId="0"/>
      <p:bldP spid="35" grpId="0"/>
      <p:bldP spid="3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7" y="1004478"/>
            <a:ext cx="8351911" cy="513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26560" y="535103"/>
            <a:ext cx="4396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2. Consultas de las Transferencia Financieras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50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91387" y="546978"/>
            <a:ext cx="5211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2.1 Consulta que no presentan Información Contable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51</a:t>
            </a:fld>
            <a:endParaRPr lang="es-PE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4478"/>
            <a:ext cx="8352928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23466" y="558688"/>
            <a:ext cx="1270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3. Reportes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52</a:t>
            </a:fld>
            <a:endParaRPr lang="es-PE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28769" y="545040"/>
            <a:ext cx="3672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3.1 Reportes de Selección a imprimir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53</a:t>
            </a:fld>
            <a:endParaRPr lang="es-PE"/>
          </a:p>
        </p:txBody>
      </p:sp>
      <p:sp>
        <p:nvSpPr>
          <p:cNvPr id="5" name="4 Documento"/>
          <p:cNvSpPr/>
          <p:nvPr/>
        </p:nvSpPr>
        <p:spPr bwMode="auto">
          <a:xfrm>
            <a:off x="3729968" y="3623268"/>
            <a:ext cx="1270660" cy="724403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6" name="5 Documento"/>
          <p:cNvSpPr/>
          <p:nvPr/>
        </p:nvSpPr>
        <p:spPr bwMode="auto">
          <a:xfrm>
            <a:off x="3643306" y="3837582"/>
            <a:ext cx="1270660" cy="724403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462889" y="3560942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TFO3</a:t>
            </a:r>
            <a:endParaRPr lang="es-PE" sz="1600" dirty="0"/>
          </a:p>
        </p:txBody>
      </p:sp>
      <p:sp>
        <p:nvSpPr>
          <p:cNvPr id="8" name="7 CuadroTexto"/>
          <p:cNvSpPr txBox="1"/>
          <p:nvPr/>
        </p:nvSpPr>
        <p:spPr>
          <a:xfrm>
            <a:off x="4391451" y="3776167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TFO2</a:t>
            </a:r>
            <a:endParaRPr lang="es-PE" sz="1600" dirty="0"/>
          </a:p>
        </p:txBody>
      </p:sp>
      <p:sp>
        <p:nvSpPr>
          <p:cNvPr id="9" name="8 Documento"/>
          <p:cNvSpPr/>
          <p:nvPr/>
        </p:nvSpPr>
        <p:spPr bwMode="auto">
          <a:xfrm>
            <a:off x="3571868" y="4051896"/>
            <a:ext cx="1270660" cy="724403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4320013" y="4009117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TFO1</a:t>
            </a:r>
            <a:endParaRPr lang="es-PE" sz="1600" dirty="0"/>
          </a:p>
        </p:txBody>
      </p:sp>
      <p:sp>
        <p:nvSpPr>
          <p:cNvPr id="11" name="10 Documento"/>
          <p:cNvSpPr/>
          <p:nvPr/>
        </p:nvSpPr>
        <p:spPr bwMode="auto">
          <a:xfrm>
            <a:off x="3500430" y="4276233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286248" y="4294869"/>
            <a:ext cx="609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TFR</a:t>
            </a:r>
            <a:endParaRPr lang="es-P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08993" y="553036"/>
            <a:ext cx="481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3.2 Reporte de Transferencia Financiera Recibida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54</a:t>
            </a:fld>
            <a:endParaRPr lang="es-PE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912" y="980729"/>
            <a:ext cx="797527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15466" y="558688"/>
            <a:ext cx="1259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4. Procesos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55</a:t>
            </a:fld>
            <a:endParaRPr lang="es-PE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25439"/>
            <a:ext cx="8280920" cy="511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97436" y="558688"/>
            <a:ext cx="3600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4.1 Cierre y/o Apertura de formatos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56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57</a:t>
            </a:fld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532080" y="543348"/>
            <a:ext cx="7594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Ambiente Pliego - Menú Principal de las Transferencias Financieras Recibidas </a:t>
            </a:r>
            <a:endParaRPr lang="es-PE" b="1" dirty="0"/>
          </a:p>
        </p:txBody>
      </p:sp>
      <p:graphicFrame>
        <p:nvGraphicFramePr>
          <p:cNvPr id="8" name="7 Diagrama"/>
          <p:cNvGraphicFramePr/>
          <p:nvPr/>
        </p:nvGraphicFramePr>
        <p:xfrm>
          <a:off x="2714612" y="3857628"/>
          <a:ext cx="3786214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58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306620" y="545040"/>
            <a:ext cx="2605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A. Reportes a nivel Pliego</a:t>
            </a:r>
            <a:endParaRPr lang="es-PE" b="1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27990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59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311359" y="558688"/>
            <a:ext cx="3208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A. Reporte de TFR a nivel Pliego</a:t>
            </a:r>
            <a:endParaRPr lang="es-PE" b="1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24743"/>
            <a:ext cx="8208912" cy="4926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6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38217" y="538511"/>
            <a:ext cx="2425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Registro Administrativo</a:t>
            </a:r>
            <a:endParaRPr lang="es-PE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47" y="1124744"/>
            <a:ext cx="81819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2267744" y="1340768"/>
            <a:ext cx="432048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755576" y="165482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 smtClean="0"/>
              <a:t>Las Ejecutoras que inician con el </a:t>
            </a:r>
            <a:r>
              <a:rPr lang="es-PE" dirty="0" err="1" smtClean="0"/>
              <a:t>sec_ejec</a:t>
            </a:r>
            <a:r>
              <a:rPr lang="es-PE" dirty="0" smtClean="0"/>
              <a:t> </a:t>
            </a:r>
            <a:r>
              <a:rPr lang="es-PE" b="1" dirty="0" smtClean="0">
                <a:solidFill>
                  <a:srgbClr val="FF0000"/>
                </a:solidFill>
              </a:rPr>
              <a:t>45####, </a:t>
            </a:r>
            <a:r>
              <a:rPr lang="es-PE" dirty="0" smtClean="0"/>
              <a:t>no deben registrar dicho código, por ser entidades de CAFAE</a:t>
            </a:r>
            <a:endParaRPr lang="es-PE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6413" y="2422600"/>
            <a:ext cx="55911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7524328" y="2348880"/>
            <a:ext cx="36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b="1" dirty="0" smtClean="0">
                <a:solidFill>
                  <a:srgbClr val="FF0000"/>
                </a:solidFill>
                <a:sym typeface="Wingdings 2"/>
              </a:rPr>
              <a:t></a:t>
            </a:r>
            <a:endParaRPr lang="es-PE" b="1" dirty="0">
              <a:solidFill>
                <a:srgbClr val="FF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975992"/>
            <a:ext cx="30003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Rectángulo"/>
          <p:cNvSpPr/>
          <p:nvPr/>
        </p:nvSpPr>
        <p:spPr>
          <a:xfrm>
            <a:off x="4932040" y="2891902"/>
            <a:ext cx="36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b="1" dirty="0" smtClean="0">
                <a:solidFill>
                  <a:srgbClr val="FF0000"/>
                </a:solidFill>
                <a:sym typeface="Wingdings 2"/>
              </a:rPr>
              <a:t></a:t>
            </a:r>
            <a:endParaRPr lang="es-PE" b="1" dirty="0">
              <a:solidFill>
                <a:srgbClr val="FF0000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756334" y="357301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 smtClean="0"/>
              <a:t>Las Ejecutoras </a:t>
            </a:r>
            <a:r>
              <a:rPr lang="es-PE" b="1" dirty="0" smtClean="0"/>
              <a:t>no</a:t>
            </a:r>
            <a:r>
              <a:rPr lang="es-PE" dirty="0" smtClean="0"/>
              <a:t> se deben Otorgar </a:t>
            </a:r>
            <a:r>
              <a:rPr lang="es-PE" b="1" dirty="0" err="1" smtClean="0"/>
              <a:t>asimisma</a:t>
            </a:r>
            <a:r>
              <a:rPr lang="es-PE" dirty="0" smtClean="0"/>
              <a:t>, en caso de ser un Centro Poblado se debería utilizar el </a:t>
            </a:r>
            <a:r>
              <a:rPr lang="es-PE" dirty="0" err="1" smtClean="0"/>
              <a:t>sec_ejec</a:t>
            </a:r>
            <a:r>
              <a:rPr lang="es-PE" dirty="0" smtClean="0"/>
              <a:t> </a:t>
            </a:r>
            <a:r>
              <a:rPr lang="es-PE" b="1" dirty="0" smtClean="0">
                <a:solidFill>
                  <a:srgbClr val="FF0000"/>
                </a:solidFill>
              </a:rPr>
              <a:t>005004 </a:t>
            </a:r>
            <a:r>
              <a:rPr lang="es-PE" dirty="0" smtClean="0"/>
              <a:t>Gobiernos Locales </a:t>
            </a:r>
            <a:endParaRPr lang="es-PE" dirty="0"/>
          </a:p>
        </p:txBody>
      </p:sp>
      <p:sp>
        <p:nvSpPr>
          <p:cNvPr id="14" name="13 CuadroTexto"/>
          <p:cNvSpPr txBox="1"/>
          <p:nvPr/>
        </p:nvSpPr>
        <p:spPr>
          <a:xfrm>
            <a:off x="754359" y="429309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 smtClean="0"/>
              <a:t>Las Ejecutoras </a:t>
            </a:r>
            <a:r>
              <a:rPr lang="es-PE" b="1" dirty="0" smtClean="0"/>
              <a:t>no</a:t>
            </a:r>
            <a:r>
              <a:rPr lang="es-PE" dirty="0" smtClean="0"/>
              <a:t> deben Otorgar a un Centro Poblado que inicien con el </a:t>
            </a:r>
            <a:r>
              <a:rPr lang="es-PE" dirty="0" err="1" smtClean="0"/>
              <a:t>sec_ejec</a:t>
            </a:r>
            <a:r>
              <a:rPr lang="es-PE" dirty="0" smtClean="0"/>
              <a:t> </a:t>
            </a:r>
            <a:r>
              <a:rPr lang="es-PE" b="1" dirty="0" smtClean="0">
                <a:solidFill>
                  <a:srgbClr val="FF0000"/>
                </a:solidFill>
              </a:rPr>
              <a:t>94####</a:t>
            </a:r>
            <a:r>
              <a:rPr lang="es-PE" b="1" dirty="0" smtClean="0"/>
              <a:t>;</a:t>
            </a:r>
            <a:r>
              <a:rPr lang="es-PE" dirty="0" smtClean="0"/>
              <a:t> se debe utilizar el </a:t>
            </a:r>
            <a:r>
              <a:rPr lang="es-PE" dirty="0" err="1" smtClean="0"/>
              <a:t>sec_ejec</a:t>
            </a:r>
            <a:r>
              <a:rPr lang="es-PE" dirty="0" smtClean="0"/>
              <a:t> </a:t>
            </a:r>
            <a:r>
              <a:rPr lang="es-PE" b="1" dirty="0" smtClean="0">
                <a:solidFill>
                  <a:srgbClr val="FF0000"/>
                </a:solidFill>
              </a:rPr>
              <a:t>005004 </a:t>
            </a:r>
            <a:r>
              <a:rPr lang="es-PE" dirty="0" smtClean="0"/>
              <a:t>Gobiernos Locales </a:t>
            </a:r>
            <a:endParaRPr lang="es-PE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7478" y="5047964"/>
            <a:ext cx="39147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Rectángulo"/>
          <p:cNvSpPr/>
          <p:nvPr/>
        </p:nvSpPr>
        <p:spPr>
          <a:xfrm>
            <a:off x="5795180" y="4955626"/>
            <a:ext cx="36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b="1" dirty="0" smtClean="0">
                <a:solidFill>
                  <a:srgbClr val="FF0000"/>
                </a:solidFill>
                <a:sym typeface="Wingdings 2"/>
              </a:rPr>
              <a:t></a:t>
            </a:r>
            <a:endParaRPr lang="es-PE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/>
      <p:bldP spid="12" grpId="0"/>
      <p:bldP spid="13" grpId="0"/>
      <p:bldP spid="14" grpId="0"/>
      <p:bldP spid="1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60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323466" y="558688"/>
            <a:ext cx="1271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B. Procesos</a:t>
            </a:r>
            <a:endParaRPr lang="es-PE" b="1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2892193"/>
            <a:ext cx="4041775" cy="251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873322"/>
            <a:ext cx="4040188" cy="255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61</a:t>
            </a:fld>
            <a:endParaRPr lang="es-PE"/>
          </a:p>
        </p:txBody>
      </p:sp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ln w="28575"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pPr algn="ctr"/>
            <a:r>
              <a:rPr lang="es-PE" sz="2000" dirty="0" smtClean="0"/>
              <a:t>Transferencia Financiera</a:t>
            </a:r>
          </a:p>
          <a:p>
            <a:pPr algn="ctr"/>
            <a:r>
              <a:rPr lang="es-PE" sz="2000" dirty="0" smtClean="0"/>
              <a:t> Otorgada</a:t>
            </a:r>
            <a:endParaRPr lang="es-PE" sz="2000" dirty="0"/>
          </a:p>
        </p:txBody>
      </p:sp>
      <p:sp>
        <p:nvSpPr>
          <p:cNvPr id="11" name="4 Marcador de texto"/>
          <p:cNvSpPr>
            <a:spLocks noGrp="1"/>
          </p:cNvSpPr>
          <p:nvPr>
            <p:ph type="body" sz="quarter" idx="3"/>
          </p:nvPr>
        </p:nvSpPr>
        <p:spPr>
          <a:ln w="28575">
            <a:solidFill>
              <a:schemeClr val="tx1"/>
            </a:solidFill>
          </a:ln>
        </p:spPr>
        <p:txBody>
          <a:bodyPr anchor="ctr">
            <a:normAutofit fontScale="25000" lnSpcReduction="20000"/>
          </a:bodyPr>
          <a:lstStyle/>
          <a:p>
            <a:endParaRPr lang="es-PE" sz="2200" dirty="0" smtClean="0"/>
          </a:p>
          <a:p>
            <a:pPr algn="ctr"/>
            <a:r>
              <a:rPr lang="es-PE" sz="8000" dirty="0" smtClean="0">
                <a:solidFill>
                  <a:srgbClr val="002060"/>
                </a:solidFill>
              </a:rPr>
              <a:t>Transferencia Financiera</a:t>
            </a:r>
          </a:p>
          <a:p>
            <a:pPr algn="ctr"/>
            <a:r>
              <a:rPr lang="es-PE" sz="8000" dirty="0" smtClean="0">
                <a:solidFill>
                  <a:srgbClr val="002060"/>
                </a:solidFill>
              </a:rPr>
              <a:t> Recibida</a:t>
            </a:r>
            <a:endParaRPr lang="es-PE" sz="8000" dirty="0">
              <a:solidFill>
                <a:srgbClr val="002060"/>
              </a:solidFill>
            </a:endParaRPr>
          </a:p>
        </p:txBody>
      </p:sp>
      <p:sp>
        <p:nvSpPr>
          <p:cNvPr id="12" name="11 Título"/>
          <p:cNvSpPr txBox="1">
            <a:spLocks noGrp="1"/>
          </p:cNvSpPr>
          <p:nvPr>
            <p:ph type="title"/>
          </p:nvPr>
        </p:nvSpPr>
        <p:spPr>
          <a:xfrm>
            <a:off x="874866" y="630694"/>
            <a:ext cx="73942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2200" b="1" u="sng" dirty="0" smtClean="0"/>
              <a:t>Reportes Comparativos de Transferencias Financieras por U.E.</a:t>
            </a:r>
            <a:endParaRPr lang="es-PE" sz="2200" b="1" u="sng" dirty="0"/>
          </a:p>
        </p:txBody>
      </p:sp>
      <p:sp>
        <p:nvSpPr>
          <p:cNvPr id="13" name="12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13 Rectángulo"/>
          <p:cNvSpPr/>
          <p:nvPr/>
        </p:nvSpPr>
        <p:spPr>
          <a:xfrm>
            <a:off x="4786314" y="4509690"/>
            <a:ext cx="3714776" cy="714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14 Rectángulo"/>
          <p:cNvSpPr/>
          <p:nvPr/>
        </p:nvSpPr>
        <p:spPr>
          <a:xfrm>
            <a:off x="539552" y="4571766"/>
            <a:ext cx="3936587" cy="1533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 descr="http://www.soloeconomia.com/wp-content/uploads/2011/04/transferencias-bancari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</p:spPr>
      </p:pic>
      <p:sp>
        <p:nvSpPr>
          <p:cNvPr id="2" name="2 Subtítulo"/>
          <p:cNvSpPr txBox="1">
            <a:spLocks/>
          </p:cNvSpPr>
          <p:nvPr/>
        </p:nvSpPr>
        <p:spPr>
          <a:xfrm>
            <a:off x="1371600" y="4949220"/>
            <a:ext cx="6400800" cy="622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PE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GRACIAS POR</a:t>
            </a:r>
            <a:r>
              <a:rPr kumimoji="0" lang="es-PE" sz="40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SU ATENCION</a:t>
            </a:r>
            <a:endParaRPr kumimoji="0" lang="es-PE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2 Subtítulo"/>
          <p:cNvSpPr txBox="1">
            <a:spLocks/>
          </p:cNvSpPr>
          <p:nvPr/>
        </p:nvSpPr>
        <p:spPr>
          <a:xfrm>
            <a:off x="4786314" y="5929330"/>
            <a:ext cx="400052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  <a:hlinkClick r:id="rId3" action="ppaction://hlinkpres?slideindex=1&amp;slidetitle="/>
              </a:rPr>
              <a:t>Expositor</a:t>
            </a:r>
            <a:r>
              <a:rPr kumimoji="0" lang="es-PE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es-PE" sz="1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Sr. ANIBAL AGUIRRE MORALES</a:t>
            </a:r>
            <a:endParaRPr kumimoji="0" lang="es-PE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058" name="AutoShape 2" descr="data:image/jpeg;base64,/9j/4AAQSkZJRgABAQAAAQABAAD/2wCEAAkGBhQSEBUUExQUFRQWFxcYFxgWFxQVGBgYFRgVFxQVFhcXHCYeGBwjGhQUHy8gJScpLCwsFh4xNTAqNSYrLCkBCQoKDgwOGg8PGiwkHCQpKSwsLCksLCksLCwpLCwsKSwsKSwsLCwsLCwsLCwsLCwpLCwsLCwsLCksLCksLCksKf/AABEIALcBEwMBIgACEQEDEQH/xAAbAAABBQEBAAAAAAAAAAAAAAADAAECBAUGB//EAD0QAAEDAgQEBAQEBAUEAwAAAAEAAhEDIQQSMUEFUWFxBhMigTKRobEUwdHwQlKS4QcjYnLxFiRDghUzsv/EABkBAAMBAQEAAAAAAAAAAAAAAAABAgMEBf/EACERAQEAAgMBAQEBAQEBAAAAAAABAhESITEDQRNRMqEi/9oADAMBAAIRAxEAPwDoKGIa+crg6NYP3CLlXE06paQWkgjcWK6HhHHgQRWcARo6NehjfqvZmf8Ary8vn/jVyp8il+Lp7ui03BFombjkrIpiYlpPQg/mjnEcL/iqGJ/LR2PYTAc0nlISdiKY1ewf+wRyHGgikpeWrILYnM2ImZERzVDF8costmzH/Tf66Jchxo3lp/LWXhPE7S4Co0NadxJj2i60cHxilUmCWx/MI90uR8KJ5akKCv0MOHCQQR0urTcMs79NKnztZIwpRG4Zagw6XkqL9av+TPbhlLyVe8hN+HU8j4qXlJjTV04dQ8pOVNip5agWK6aah5KqVNU3U1A0le8hLyFcyTpQ8pN5S0Pw6kMN0T5jizvJS8lHxGKpskOdcagSY7wg4TiAqk+Wx7gPidENE6Sjmc+dpeSl5KhxLiRokB1MiRMlzY9o11WdR8WNvmYRyymfuiZbP+djU8lLyFkjxg2f/rOX/cJ+UK23xXQi+cdMs/mnulxW/IT+Qs//AKwo/wAlT5N/VEp+LKB1zju39CjlT4rnkJ/IRcHxKjV+B7SeWh+RV78Mp5nxZnkpLT/DJI5nxeShSamACkY2Q0dB4d8RU6X+XXpU6tPmWy9uunMSdOq9B4Xh8FVksp05fBggXtYjbfb3Xjy0uF8ZdQI9LXtmYM2MEZmkXaf0WOfz33GmOevXrFDwvh6by+nTaDBEGS2+tjouT8QeBXi9Joc0GGhohwzEm+xgmJ5LNw3iWq8AtquBAgtcSAQ2wgzd0E6q9U8b4gAhzReMuo0IuDuDBv1WeOOeNXbhY5bGk05pTpY2g3glhnkQqSLiqpc8ucZJN0ILqjnOi0xuggojakIpxapcRqtENe5scjGsfoFrYHxnWYRnyvbvIAd7Ebrnw9O4qdQ3qXD+KU6zc1NwPMbjuFZK8rwGPdRqNqM1HyI3B6L0Dw1x8YlpDoFQagbjYiVncNdwra002VWfLS8tR0SuGJFiOWJNbOn7nRAVDST+SrnlJCknyLSn5KTqYAJNgNSVbqFrRLnAdyAuH8WeKBUmjSgstmd/N0HRVjvIaG434rYGltAy7+aLDtOpXOUeMVASXOe9pmWl7oMiJIB/cKg110cYgAfCCttTQnQn/wAm7M90D1tgjaLbeyFQx1SnOR7mzrlJE91I4v8A0t+SG14Pxb7gI1D3UH1idST3UWiVNhAPTsnqvnTbpH2TJBzIJHJRDUiUyAUKMJ5Um1I2BQaC6zg/jrKGsrNkAAZ26+43XKZ72UGtJSs2NvVaPiHCuaD5zBOxMH3BSXlWQpKP5xW0q1OCRNpUQrLKrXWdbqg1KUXEQrJBIqKdMqmyoQbdl0eF4qKtLI9zWOYPSS3UD+EOG9zquZCI0qcsdnjlpdxGFIc4GQeSqPpwtRlek+ic7n+aB6dwQNGmfyWbUM3unCqATyoSpBBptGinElDAUmm6RmcUSlVLSHNJBGhBgpoUQgnQ4TxpiWFskPA2cBfuRddb4c8TVsQ4h2HaAATmaYjWAQdZIXmzbhd94A48wtNF+VtSZBMDOOXccuXusfrJx3pph6r+KsTiKUbZ/U4NmA7SOtgsjA+M8TTgNDSLfE0kmLC82tb2XoXiDhhrUXBsZxds8+U9VyGE4XTa5rsQ9pADszBmDg4WDTG+vyU4ZYXHtWUy30CPGONe6GimDIsGySeVydV0PEfFBpUh5jGsrkA5MwdEjXp7rk8S9xrl9FppifQNIAEDsqdan8LnOkuMuLpteL80XHG+QS2eh8Xx9aqPMdMfDO2ptPzWOunxlR2IaGhpIbYEu+Ii1m7C6DxPw8KRAuCWh2skSND7ytsLPGecvrnlPzz0R3YA+ylTwrYdOwtC0ZqrqsjQKIer/DY5I2LptDS7KJ27oDJR6GDLgSCFCiC4xtqr7KwAtsgKNXCuGv3CGymSYCt458gD3/RBkZY/imOwQYIZJRRQiJ3VrC4Mi7h9kTGYeG/JAUWiDYKVWlBMCN/mpkW7QpvplwJAsIDj30SCiHdUlaPDn/yFJLcVqqb3NNxZRa5RI7pgqSuYei18i4KHVwhBIF45I/DmRJ2OirurkOcRvP1QQTVKFFmqOxoJ5e8IMIKeYi3NW3cNdlEAfO6iMEdxPZAUwpM1RH04OndDDrygQRyujhzzTD2Q5seqCHQeVtD0N5jUEFZ5ckyuWzlJEiDBIkHUWUXf4qWfqQclmRmVqTwGucGVL+txDWPmIDzMMd/q+EzfLusXgn0jlqMc0m4kRI5tOhHUSnLKVliNJyd7UEOhHzSEU526Xw948qUYbVzVWTqT6miw9JOo6FdZxLiFGQ6lSFTzGkmq2Ib1nn06LyhpWjw3jT6DpYbQPSYIJ6yss/lLdxeP011W67FspZi/O8ubHrbYGdp6JuHUKFSg8H4yZzTa3wt5jf5q7gq9LHtyhop18rnQCSwxYgT8BMhZPDeJYVtPLVpFzw4+oEtMHtIMXUT/ANVsbgfBKgrNc4EAEwTYW0vutDxZW/7gTHwNHvdWHtw1Kg6qHh9JwGVoM1ASbiNovdc1xzidKo+aZJiIkRI1Purxu8tpy6x0FVZfVRp0ctI+6HSxWUGbwh1ceYuIBELdirsqwW8pHuSpY/GA+mfh+LkOQJ5xfp7hZb8Wc5LJgWkRDRv6j6QTu435A6kHmAnTPGjWA+WDrJe74zN5JN7xKnauLoOEiZt790TFMg6CI/ZWZhqpGu+wJ+9pRH4ouEFUkeg5jic5MAWy6k6AXQ8O5mcZpAn5dbaoLJBlto0TZtklNoY+nmjNMbxZTrPBbIIIIWM9oyg8rfoSlSqZSZ0PJNLQpYPO7KLSd/mtJmC8unVEyCLDncXlZ+Cpuu+DFwI1dz+gWpXqEYZuYAAuEQYPMz0Kxzvem2E62q0uNFjQ0tBIESksvEvzPcdJOiSXGK5VSFM8wOigz290gZTWm63YDOpOa1rpEHSCDHcbILlN9UERAnn+SsUsuQSO6UCrS1Uzqp18PlAIvdDpO9SBtdwvEC2x0RcRXm8z2VB5HLt890s4g/u6ZNFjMzC2Qs2q2CjUMTAj6qvUdJKAYNnRRlSpugotUtIQQD6c7kdo/RPg6lalalWLWa+U5oq0j/up1CW+4AKcJ2m6myX1cys8LHcbIvVwjSBq/DPcy3M0qgf9CAgUvE2DP/krs6OoscO0sqn7K0H3QsRhab/iYw92j7rPjfyr5T9gtDGYZ5GXF0JOzxWpH3L6eUf1QtB/Aq4v5NRwOjmNNRpHNr2S0jsVzVbwvRfoTTPMS4f0n8iqmI4E+gA38RUyOOWGFzQcwtDZg3EntFplK5ZT05McvHecLweJoPztZVYYIJDTodQR7b8lmY+kWGTYa3EQvNcRRdRLXtcfUCWuEtMgw4WNiD13CFiOIVH/ABve+P5nOd/+ion172u/J6bS4tRawh1WkNf/ACMk+0rJxHHqDTaoHcgwF39lx+E4bUqRkDXE7B9OfdpcCrn/AE7iRrTjuWj80/6ZXyF/PGe1p4jxftTYT1eY+g/VZ1Pj7/MzVS54As0EBo9lYw/hSq6zi1p2Ml09IA+sq/gvBTSfXULo2aMs+8lTZ9MlS4YhcL402o4/5JkRBg1Yk7kgZO66ClRzfxN7eoH6hQbh2ssxoa0Wgfu6dq6McbPaxyyl8idZo0G3X+wQ2tukTdJ0qkJZ7qLxG8pJy20xZARDURxkgSTOspmkHWR2RKVLQot0JNtvhwI9Z0uG94sY5IdTM6g8kH0x97n5K1jD5dBrLBxM76dVlYWu5xc0u+KZvAIA0WHvbo86UXG+qSHVpXKS1ZbJjAQSNtiUCLmURzo0t+ak2qHWd7EfmrQbyjGiJTBbFtVCniCLTI0V1jwY2PQoIjAFt/oqTviKtvaRJIMKnWF7IBhUvooufOqZoIg81OoJQEywhoOxQyUSnVynQEbjYpg2dPkg0XGe6iSjPoETbT3Q6tOBNoP7ugjApwVCU6AlKnMIYKm3qkaTVDF4RtVha6dLERIOxupASpZYSs36cukqv+D1d+HZWNcVG5QWta2HNab3vB1vCyqfghtP1CoTaIdTa6PYr3bwhTAwNGN2TrNzJP12UsX4aw7yXPpySIJl3zsdeq45ljNyx02ZXuV4dw3wVhy6KmZ2pscs6GIGlpV+lwZtLPkBDW6Auc/XQXK7vi3hek2HUibGDBzDKBe43hcuKkB0NBa4g9QByW+PH3FnlvygcOpi7jtp3/4lRojWOp7RzRxIpcgCe5Lv0CK6kGUmu/iqA/KdVXLtHHpjVRdQKsU6WZxHeEEshabRomRurAo2B1+VlWlaeDpWvofyF0BUxBDTAuTuUBk6K9WwXrP0MqpUpEECQgHYJN9kdmsqLGQpOcsrd1tJqC1sSXOnUDQdJlBq0w3e9j81PDszOA5qGJbcwLflzRP8FBlJP5Y5pKiU3uUY6oopHkfYSpnBndWyqvsj4bExrdDdRIGlkMaphstxTXDsq4c3QxCoAqdNxSIqo9XRMIUntUHNhM9JlOReyam5Te9IJfiCBCGAN0nOlMgifSi40UJRmVOaaqwbWTAYU2lQCI1IE4pwD1Rc4As2+xUvxQJvy2Qbsv8ADfi9TzTQMuYWl2vwEawDzld5jcaKbSeXUD7rxPBcQfRqB9NxaRuOR1BG4Xonh7iv4ukTWyNF22JB235Lk+uHe3R88utH4rXYG+a0eVUJJcDZlQCxBsfV9QsbjbWljXsZDQyHAQSCLg21EbrT4vw9opjK951Gac4vpmBM8rjksLB8DrOo1BmaWi9j63AQbN3EXRj0dUK0AtabtgfX9lE41TiqG7BjMvYyUDHYVzT6TLAAQZmztNraI+OxnmVmFsH0MB7jVa6Rtk1qJaR2lDqXBJ7/ADV3HsLXwb9e9/uVUxVMtMWI2hXjUZRWWpRfGXsqDKVwrz7C2sKomi4iuGtus2m7M6VCrWk3noiU2wEsqeMGlQJTwouKzai0CJCLjW2mQRoI6DQqq0wZUnVi4Bv8IJIHUoAeUJ1MNTJbVpXbXvFwN9SivrCNFXDrxPzUsggzrtC3c65g8MLuuOQmyrVKIM2+SPhsRLANCNOqjVfPyuglY4aBM25aFRhSmewTdUGlKl5Wa+6jTlTY4i43/cJAM0eaLRqNBgn0xfnKsuwxkSdRN5/pKBisKGNvIfItaIiZ+yNwarYdwehUaw06oa10AueDYzcEgQD7rCxuFNN7mHVpiRoeoVzg+ODXZXyWHbNlGaLE80PibWBwLHSCAdoB3EhTjuXVVda3FRrCfZTkRBUXPPPXmB9ExPPVaMydTjsoyiip/wAJ/ItLb9N0jBDk+ZIx1lM0jdBDCmtvgfCKxBqsOTIMwzSA8tgls6Tp3WBmXQ+HPEbqIyAB3ImDl/qsBJE9lGe9dLx1vt0gxtPF08rank1JByuAiTtJuRM2BVGvTqYbK2qwyD6ajC5zXA6tBBlpWfh8e4YoMdVpumoBmF6YDtREfDJ9l29TEHDlrHQ7NdvruCBFg+0e8rnv/wA9N525jiGCOQZGnISDLgREzAI5a3HJYWFpF1fsdtIBiy7t2KfifhaaT4gsdHqaCS0g7HoVz9bgL5kMIbBBJtDpiTyEnVPHL8os/WHxluWpbST9DdV8cZd7fdauPwpc8aSbctNbc7LJx9MB5aDIFp/JaSosKnA5TKFi3TeUJ+iaqQQI13Wk8Z5empU5urDGobTA7aobsQSOSm7q5qLDnKBQmVVMPvcxPNLWj3tMNRGMgKBeG67fluoHEAqburmoKUkqZYRJfB5QUktU9nPD8pcHg5gYvYg8iFF9Fs6fvsvR+LcHo4kuqAw6BcWcO4/iF1w3E+HOovyuGolpF2uHMH8leH0mTHPC4scUsp2RQ4kEjQCCe6Kxpc4CJLiB/ZaeO4YKVODYuym43nQdgTPZVllpMx2zDRDQ0QS7KS4dTOWPaCgUqYi/NaDBFV/RhiLaAEx7AqjTfBdNuSmVdiVPDGCRpHyE6q5gGelzYBIILXW1I+HqD902De5xyg6tLRuSIJhVsJUy1BmG8EdNCi20dRv8Nrg+ktzNeII6DQ9C0zfshYjgwIcGuDiIi+2gPZVscfKqujY+r8jyuPzRaVcghzdQLDm3kT2P0Wfc7jTryudxOHNNxadQYQ867XiuAZWZLGjzBdxn4h2FiuRr4XKY+62wymUY5Y8aC15BkKRfJlDITtPNWgRrkemzNcfF91XzDaUSk4i4QEiQbEfr/dHqYYFgLBpbv0nmgZC64C0MCXj0A2dqHfC4ja+6m5aVMdsnQ8k4K6PD4Wk/01adRsEZi25A3OUidFfqeAW1BmwtYVWnZ0Nc3vpI9kv6Ynwrm+BPDcTRLhLfMbI1m/JezY0U6jMtRgcwmCHDluB+a47w7/h06nWD65Y5rYc0NJu4XE2Fguu4iHMaXsE2uOUbhc31ymVmm3zlk7cZx3hNTDVA+jUIpuJcwgzBAuy+p5KxwvxY5rmtqgPbVkZmeogxo5rr66za616T21SX52Gk4AOpm3r59DuCFgca8Mvouztu0mReIOwc7n10KUsvVPWu4LifLAfVZVqB1KbFoEOIyi4duT1XD160m53+u5Xa4iicVh2UWEMql2aXAAEw6WmBOuh/suHr0XMcWPEOa4hw5EGCtcNIy3E8SGADK4mRe0QeXVCoCSmq0Ij9+yJSpwOq1t6ZydnxFMXDdEDyLdVYTKdr4q4pxqpNbueamKet008rjonstA13SUzqXI3RqpgQhsJOqN9DXYBplJWvKSRzPg9HxGYephuNRtCFxLFMxFBzC31iCI1B3cPmpMxMAB05Zs6OezuX2Ua/Dpuyzu4vzC5I6L25rBYMU3+s+oGWkTBi9jsZCu8arh9Ns/zG9yRMH7j6pYiiHQIImxO7XDks/H1X0w+k8g2EGNWyDI5f8rTe6z1qK1Bhc8u55yPZpVX8PaYlXWbAdue0E+4QsNor2nQFHEFhDm2cII9ufdRxNUEyG5bnedT1U8Q0TpZQcyRbT9LqpU2LDMdmgOjTIT02J7ImErFj8h1Bsfp9f3qs2nqrpbnaSfibY9QN+4RYJW1hMVkhwzFkQQNWOmJ5wYKXGsBTqN8xj23iW3BBO8H8lQweMiJNzY3i/XmCIPsmr1S7TaQInTp0Wflaexl1KBmCJQG0xPLurFepA3VQ1L2Alby2sLJF6iKbSCYcOUkSi4mrTIljPL/9pBPusuoSTdO+rMDYI1f9G43KvDvQHtECBMaTvPIqmMQQMpmJmJMA8x+qp0MW9tmucAdpt7hX6TjUcGugnYhTrXqt78WH8Qc/KHOkj4XaEdCdwreHqPpHV1N+ovAf2O8cljvplpg6Ky/EudTiSWtvH8vY8lNipXW8J8VOLoqOLT/OBYn/AFs5dQuhb4jiG1AGuOjm+pjl53hsaYAcDEyD1P6wtfD4hj2lvwk3E/CXdRoD1ELHLGNJRuIYhrn5mi5MZb5R/q0mNV0fB8YCPLqNHqEi8teDYxJv21XFYnOyJBBBsQbE8gdj0UXcSc3KMxJaczTOhOojQFVcdxO9Oi494bNBxrUScguW3lg5sI5LG43WZXoeY8f9xTcAXhpioyRd0aESLkbfLo8F4rFWnkJHmixBuHj+/wBFU/Dt8x1IG1drmEO+IOgloDv92mxUy2eqsl8cTWEGf3dBzJ6wLSQbEGCOosUJ5stojZmvuVOUJohSJVVMJzkzPknptlGdTAGon6qbTk2rwmhSe4blRQZ5SQvOHMBJGht6Hg67ajJBkEffn9U9Or5UB59B0cbls/wuPLqvPafFH05DHuaOi2OD+IC4Op1nZsw9JcPm0lZX52drmcdFxXC2DxobEg67grm8bXL2xNxMaXG4V5+JLW5QczTETt0lZcQbz+YRidPQxMyRYAj9PoncIJHO6q4kw7MLA6jqjCtLR0V6/UmqBDcYvujPYgvFk4ViMAmD3CuUbHsel+arTZTdUloO4t3HNFJPFANcQNJt2Nx+iQcRcFRqVJAn5/ZMHwI1RTgNWkTMlUnUyFdqOJGirvnU6K8azygLnGASolGFHn7KLaRmFe06QhEp1Swggmdlbp4X0zz+apVKcalKWU7jY2WOzszWOxMXmNHD80BtHWDB5Hf3VWhj3Nblbpr77lRp452aSfnoo41W40MPxBzAWwHNOocJ+W47qy2q0t9NiLkbjq07josarUMzKJSeSOqLiJk6XC8ZuQ8NJLYvOV3fkVGrwY6s/i0EyOsHn0KyA4OaBo4fX9CrnC+LGmYd6m9VnqzxpuX0qeGdTqtDtZsAYPO66DBYj/PplwzZTIPqzZWAukxr/ZUuJ5ajA7MCZMGfUI/mGvK6xqHEqtJ4IcbGx1/p6a26pf8AQ/5UsViS57nGJcSSdNTPsohkqPEmf5roGUG4A0vy6KDJA19ittddM4W6eRqU1QBvXsgOeefsnrZeCBxLpmyO1yoUyQZVlr0ZQY1OrRzEfVEfr3TM3Uaj5WbUI0wdkkbImS5HxZjUWhTLiANyPqkktmDZoVfKeab4OXv3EfNX6uEBg6g+3VJJc+TfFTrUos6P7Kj8LiP30KSSrEslmmd9k1Rtkkkv0wi+Aeiei/ZJJXrpH6lbRDfUylJJEmxUTWm11Jp21TJJ2FEC2XDorNPDpJKcqvGbLEkNErNY+/NOkqw8Rn6s4dhMkSJm83g6iygcJeJH1SSS5XZ8ZpIsBEQZ02QCS09kyS0xZ0eliJdGklWHS2QbEJ0lOXulTweg+37t1CVQAEHVs9kkln+tPxYbhWPa8AeotzMM6Zbke4WNniBqkkqxRkrVNU7WpJLX8Z/pOdBVinzSSU5eLx9OakbbpDVOks6uCJJJKGj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45060" name="AutoShape 4" descr="data:image/jpeg;base64,/9j/4AAQSkZJRgABAQAAAQABAAD/2wCEAAkGBhQSEBUUExQUFRQWFxcYFxgWFxQVGBgYFRgVFxQVFhcXHCYeGBwjGhQUHy8gJScpLCwsFh4xNTAqNSYrLCkBCQoKDgwOGg8PGiwkHCQpKSwsLCksLCksLCwpLCwsKSwsKSwsLCwsLCwsLCwsLCwpLCwsLCwsLCksLCksLCksKf/AABEIALcBEwMBIgACEQEDEQH/xAAbAAABBQEBAAAAAAAAAAAAAAADAAECBAUGB//EAD0QAAEDAgQEBAQEBAUEAwAAAAEAAhEDIQQSMUEFUWFxBhMigTKRobEUwdHwQlKS4QcjYnLxFiRDghUzsv/EABkBAAMBAQEAAAAAAAAAAAAAAAABAgMEBf/EACERAQEAAgMBAQEBAQEBAAAAAAABAhESITEDQRNRMqEi/9oADAMBAAIRAxEAPwDoKGIa+crg6NYP3CLlXE06paQWkgjcWK6HhHHgQRWcARo6NehjfqvZmf8Ary8vn/jVyp8il+Lp7ui03BFombjkrIpiYlpPQg/mjnEcL/iqGJ/LR2PYTAc0nlISdiKY1ewf+wRyHGgikpeWrILYnM2ImZERzVDF8costmzH/Tf66Jchxo3lp/LWXhPE7S4Co0NadxJj2i60cHxilUmCWx/MI90uR8KJ5akKCv0MOHCQQR0urTcMs79NKnztZIwpRG4Zagw6XkqL9av+TPbhlLyVe8hN+HU8j4qXlJjTV04dQ8pOVNip5agWK6aah5KqVNU3U1A0le8hLyFcyTpQ8pN5S0Pw6kMN0T5jizvJS8lHxGKpskOdcagSY7wg4TiAqk+Wx7gPidENE6Sjmc+dpeSl5KhxLiRokB1MiRMlzY9o11WdR8WNvmYRyymfuiZbP+djU8lLyFkjxg2f/rOX/cJ+UK23xXQi+cdMs/mnulxW/IT+Qs//AKwo/wAlT5N/VEp+LKB1zju39CjlT4rnkJ/IRcHxKjV+B7SeWh+RV78Mp5nxZnkpLT/DJI5nxeShSamACkY2Q0dB4d8RU6X+XXpU6tPmWy9uunMSdOq9B4Xh8FVksp05fBggXtYjbfb3Xjy0uF8ZdQI9LXtmYM2MEZmkXaf0WOfz33GmOevXrFDwvh6by+nTaDBEGS2+tjouT8QeBXi9Joc0GGhohwzEm+xgmJ5LNw3iWq8AtquBAgtcSAQ2wgzd0E6q9U8b4gAhzReMuo0IuDuDBv1WeOOeNXbhY5bGk05pTpY2g3glhnkQqSLiqpc8ucZJN0ILqjnOi0xuggojakIpxapcRqtENe5scjGsfoFrYHxnWYRnyvbvIAd7Ebrnw9O4qdQ3qXD+KU6zc1NwPMbjuFZK8rwGPdRqNqM1HyI3B6L0Dw1x8YlpDoFQagbjYiVncNdwra002VWfLS8tR0SuGJFiOWJNbOn7nRAVDST+SrnlJCknyLSn5KTqYAJNgNSVbqFrRLnAdyAuH8WeKBUmjSgstmd/N0HRVjvIaG434rYGltAy7+aLDtOpXOUeMVASXOe9pmWl7oMiJIB/cKg110cYgAfCCttTQnQn/wAm7M90D1tgjaLbeyFQx1SnOR7mzrlJE91I4v8A0t+SG14Pxb7gI1D3UH1idST3UWiVNhAPTsnqvnTbpH2TJBzIJHJRDUiUyAUKMJ5Um1I2BQaC6zg/jrKGsrNkAAZ26+43XKZ72UGtJSs2NvVaPiHCuaD5zBOxMH3BSXlWQpKP5xW0q1OCRNpUQrLKrXWdbqg1KUXEQrJBIqKdMqmyoQbdl0eF4qKtLI9zWOYPSS3UD+EOG9zquZCI0qcsdnjlpdxGFIc4GQeSqPpwtRlek+ic7n+aB6dwQNGmfyWbUM3unCqATyoSpBBptGinElDAUmm6RmcUSlVLSHNJBGhBgpoUQgnQ4TxpiWFskPA2cBfuRddb4c8TVsQ4h2HaAATmaYjWAQdZIXmzbhd94A48wtNF+VtSZBMDOOXccuXusfrJx3pph6r+KsTiKUbZ/U4NmA7SOtgsjA+M8TTgNDSLfE0kmLC82tb2XoXiDhhrUXBsZxds8+U9VyGE4XTa5rsQ9pADszBmDg4WDTG+vyU4ZYXHtWUy30CPGONe6GimDIsGySeVydV0PEfFBpUh5jGsrkA5MwdEjXp7rk8S9xrl9FppifQNIAEDsqdan8LnOkuMuLpteL80XHG+QS2eh8Xx9aqPMdMfDO2ptPzWOunxlR2IaGhpIbYEu+Ii1m7C6DxPw8KRAuCWh2skSND7ytsLPGecvrnlPzz0R3YA+ylTwrYdOwtC0ZqrqsjQKIer/DY5I2LptDS7KJ27oDJR6GDLgSCFCiC4xtqr7KwAtsgKNXCuGv3CGymSYCt458gD3/RBkZY/imOwQYIZJRRQiJ3VrC4Mi7h9kTGYeG/JAUWiDYKVWlBMCN/mpkW7QpvplwJAsIDj30SCiHdUlaPDn/yFJLcVqqb3NNxZRa5RI7pgqSuYei18i4KHVwhBIF45I/DmRJ2OirurkOcRvP1QQTVKFFmqOxoJ5e8IMIKeYi3NW3cNdlEAfO6iMEdxPZAUwpM1RH04OndDDrygQRyujhzzTD2Q5seqCHQeVtD0N5jUEFZ5ckyuWzlJEiDBIkHUWUXf4qWfqQclmRmVqTwGucGVL+txDWPmIDzMMd/q+EzfLusXgn0jlqMc0m4kRI5tOhHUSnLKVliNJyd7UEOhHzSEU526Xw948qUYbVzVWTqT6miw9JOo6FdZxLiFGQ6lSFTzGkmq2Ib1nn06LyhpWjw3jT6DpYbQPSYIJ6yss/lLdxeP011W67FspZi/O8ubHrbYGdp6JuHUKFSg8H4yZzTa3wt5jf5q7gq9LHtyhop18rnQCSwxYgT8BMhZPDeJYVtPLVpFzw4+oEtMHtIMXUT/ANVsbgfBKgrNc4EAEwTYW0vutDxZW/7gTHwNHvdWHtw1Kg6qHh9JwGVoM1ASbiNovdc1xzidKo+aZJiIkRI1Purxu8tpy6x0FVZfVRp0ctI+6HSxWUGbwh1ceYuIBELdirsqwW8pHuSpY/GA+mfh+LkOQJ5xfp7hZb8Wc5LJgWkRDRv6j6QTu435A6kHmAnTPGjWA+WDrJe74zN5JN7xKnauLoOEiZt790TFMg6CI/ZWZhqpGu+wJ+9pRH4ouEFUkeg5jic5MAWy6k6AXQ8O5mcZpAn5dbaoLJBlto0TZtklNoY+nmjNMbxZTrPBbIIIIWM9oyg8rfoSlSqZSZ0PJNLQpYPO7KLSd/mtJmC8unVEyCLDncXlZ+Cpuu+DFwI1dz+gWpXqEYZuYAAuEQYPMz0Kxzvem2E62q0uNFjQ0tBIESksvEvzPcdJOiSXGK5VSFM8wOigz290gZTWm63YDOpOa1rpEHSCDHcbILlN9UERAnn+SsUsuQSO6UCrS1Uzqp18PlAIvdDpO9SBtdwvEC2x0RcRXm8z2VB5HLt890s4g/u6ZNFjMzC2Qs2q2CjUMTAj6qvUdJKAYNnRRlSpugotUtIQQD6c7kdo/RPg6lalalWLWa+U5oq0j/up1CW+4AKcJ2m6myX1cys8LHcbIvVwjSBq/DPcy3M0qgf9CAgUvE2DP/krs6OoscO0sqn7K0H3QsRhab/iYw92j7rPjfyr5T9gtDGYZ5GXF0JOzxWpH3L6eUf1QtB/Aq4v5NRwOjmNNRpHNr2S0jsVzVbwvRfoTTPMS4f0n8iqmI4E+gA38RUyOOWGFzQcwtDZg3EntFplK5ZT05McvHecLweJoPztZVYYIJDTodQR7b8lmY+kWGTYa3EQvNcRRdRLXtcfUCWuEtMgw4WNiD13CFiOIVH/ABve+P5nOd/+ion172u/J6bS4tRawh1WkNf/ACMk+0rJxHHqDTaoHcgwF39lx+E4bUqRkDXE7B9OfdpcCrn/AE7iRrTjuWj80/6ZXyF/PGe1p4jxftTYT1eY+g/VZ1Pj7/MzVS54As0EBo9lYw/hSq6zi1p2Ml09IA+sq/gvBTSfXULo2aMs+8lTZ9MlS4YhcL402o4/5JkRBg1Yk7kgZO66ClRzfxN7eoH6hQbh2ssxoa0Wgfu6dq6McbPaxyyl8idZo0G3X+wQ2tukTdJ0qkJZ7qLxG8pJy20xZARDURxkgSTOspmkHWR2RKVLQot0JNtvhwI9Z0uG94sY5IdTM6g8kH0x97n5K1jD5dBrLBxM76dVlYWu5xc0u+KZvAIA0WHvbo86UXG+qSHVpXKS1ZbJjAQSNtiUCLmURzo0t+ak2qHWd7EfmrQbyjGiJTBbFtVCniCLTI0V1jwY2PQoIjAFt/oqTviKtvaRJIMKnWF7IBhUvooufOqZoIg81OoJQEywhoOxQyUSnVynQEbjYpg2dPkg0XGe6iSjPoETbT3Q6tOBNoP7ugjApwVCU6AlKnMIYKm3qkaTVDF4RtVha6dLERIOxupASpZYSs36cukqv+D1d+HZWNcVG5QWta2HNab3vB1vCyqfghtP1CoTaIdTa6PYr3bwhTAwNGN2TrNzJP12UsX4aw7yXPpySIJl3zsdeq45ljNyx02ZXuV4dw3wVhy6KmZ2pscs6GIGlpV+lwZtLPkBDW6Auc/XQXK7vi3hek2HUibGDBzDKBe43hcuKkB0NBa4g9QByW+PH3FnlvygcOpi7jtp3/4lRojWOp7RzRxIpcgCe5Lv0CK6kGUmu/iqA/KdVXLtHHpjVRdQKsU6WZxHeEEshabRomRurAo2B1+VlWlaeDpWvofyF0BUxBDTAuTuUBk6K9WwXrP0MqpUpEECQgHYJN9kdmsqLGQpOcsrd1tJqC1sSXOnUDQdJlBq0w3e9j81PDszOA5qGJbcwLflzRP8FBlJP5Y5pKiU3uUY6oopHkfYSpnBndWyqvsj4bExrdDdRIGlkMaphstxTXDsq4c3QxCoAqdNxSIqo9XRMIUntUHNhM9JlOReyam5Te9IJfiCBCGAN0nOlMgifSi40UJRmVOaaqwbWTAYU2lQCI1IE4pwD1Rc4As2+xUvxQJvy2Qbsv8ADfi9TzTQMuYWl2vwEawDzld5jcaKbSeXUD7rxPBcQfRqB9NxaRuOR1BG4Xonh7iv4ukTWyNF22JB235Lk+uHe3R88utH4rXYG+a0eVUJJcDZlQCxBsfV9QsbjbWljXsZDQyHAQSCLg21EbrT4vw9opjK951Gac4vpmBM8rjksLB8DrOo1BmaWi9j63AQbN3EXRj0dUK0AtabtgfX9lE41TiqG7BjMvYyUDHYVzT6TLAAQZmztNraI+OxnmVmFsH0MB7jVa6Rtk1qJaR2lDqXBJ7/ADV3HsLXwb9e9/uVUxVMtMWI2hXjUZRWWpRfGXsqDKVwrz7C2sKomi4iuGtus2m7M6VCrWk3noiU2wEsqeMGlQJTwouKzai0CJCLjW2mQRoI6DQqq0wZUnVi4Bv8IJIHUoAeUJ1MNTJbVpXbXvFwN9SivrCNFXDrxPzUsggzrtC3c65g8MLuuOQmyrVKIM2+SPhsRLANCNOqjVfPyuglY4aBM25aFRhSmewTdUGlKl5Wa+6jTlTY4i43/cJAM0eaLRqNBgn0xfnKsuwxkSdRN5/pKBisKGNvIfItaIiZ+yNwarYdwehUaw06oa10AueDYzcEgQD7rCxuFNN7mHVpiRoeoVzg+ODXZXyWHbNlGaLE80PibWBwLHSCAdoB3EhTjuXVVda3FRrCfZTkRBUXPPPXmB9ExPPVaMydTjsoyiip/wAJ/ItLb9N0jBDk+ZIx1lM0jdBDCmtvgfCKxBqsOTIMwzSA8tgls6Tp3WBmXQ+HPEbqIyAB3ImDl/qsBJE9lGe9dLx1vt0gxtPF08rank1JByuAiTtJuRM2BVGvTqYbK2qwyD6ajC5zXA6tBBlpWfh8e4YoMdVpumoBmF6YDtREfDJ9l29TEHDlrHQ7NdvruCBFg+0e8rnv/wA9N525jiGCOQZGnISDLgREzAI5a3HJYWFpF1fsdtIBiy7t2KfifhaaT4gsdHqaCS0g7HoVz9bgL5kMIbBBJtDpiTyEnVPHL8os/WHxluWpbST9DdV8cZd7fdauPwpc8aSbctNbc7LJx9MB5aDIFp/JaSosKnA5TKFi3TeUJ+iaqQQI13Wk8Z5empU5urDGobTA7aobsQSOSm7q5qLDnKBQmVVMPvcxPNLWj3tMNRGMgKBeG67fluoHEAqburmoKUkqZYRJfB5QUktU9nPD8pcHg5gYvYg8iFF9Fs6fvsvR+LcHo4kuqAw6BcWcO4/iF1w3E+HOovyuGolpF2uHMH8leH0mTHPC4scUsp2RQ4kEjQCCe6Kxpc4CJLiB/ZaeO4YKVODYuym43nQdgTPZVllpMx2zDRDQ0QS7KS4dTOWPaCgUqYi/NaDBFV/RhiLaAEx7AqjTfBdNuSmVdiVPDGCRpHyE6q5gGelzYBIILXW1I+HqD902De5xyg6tLRuSIJhVsJUy1BmG8EdNCi20dRv8Nrg+ktzNeII6DQ9C0zfshYjgwIcGuDiIi+2gPZVscfKqujY+r8jyuPzRaVcghzdQLDm3kT2P0Wfc7jTryudxOHNNxadQYQ867XiuAZWZLGjzBdxn4h2FiuRr4XKY+62wymUY5Y8aC15BkKRfJlDITtPNWgRrkemzNcfF91XzDaUSk4i4QEiQbEfr/dHqYYFgLBpbv0nmgZC64C0MCXj0A2dqHfC4ja+6m5aVMdsnQ8k4K6PD4Wk/01adRsEZi25A3OUidFfqeAW1BmwtYVWnZ0Nc3vpI9kv6Ynwrm+BPDcTRLhLfMbI1m/JezY0U6jMtRgcwmCHDluB+a47w7/h06nWD65Y5rYc0NJu4XE2Fguu4iHMaXsE2uOUbhc31ymVmm3zlk7cZx3hNTDVA+jUIpuJcwgzBAuy+p5KxwvxY5rmtqgPbVkZmeogxo5rr66za616T21SX52Gk4AOpm3r59DuCFgca8Mvouztu0mReIOwc7n10KUsvVPWu4LifLAfVZVqB1KbFoEOIyi4duT1XD160m53+u5Xa4iicVh2UWEMql2aXAAEw6WmBOuh/suHr0XMcWPEOa4hw5EGCtcNIy3E8SGADK4mRe0QeXVCoCSmq0Ij9+yJSpwOq1t6ZydnxFMXDdEDyLdVYTKdr4q4pxqpNbueamKet008rjonstA13SUzqXI3RqpgQhsJOqN9DXYBplJWvKSRzPg9HxGYephuNRtCFxLFMxFBzC31iCI1B3cPmpMxMAB05Zs6OezuX2Ua/Dpuyzu4vzC5I6L25rBYMU3+s+oGWkTBi9jsZCu8arh9Ns/zG9yRMH7j6pYiiHQIImxO7XDks/H1X0w+k8g2EGNWyDI5f8rTe6z1qK1Bhc8u55yPZpVX8PaYlXWbAdue0E+4QsNor2nQFHEFhDm2cII9ufdRxNUEyG5bnedT1U8Q0TpZQcyRbT9LqpU2LDMdmgOjTIT02J7ImErFj8h1Bsfp9f3qs2nqrpbnaSfibY9QN+4RYJW1hMVkhwzFkQQNWOmJ5wYKXGsBTqN8xj23iW3BBO8H8lQweMiJNzY3i/XmCIPsmr1S7TaQInTp0Wflaexl1KBmCJQG0xPLurFepA3VQ1L2Alby2sLJF6iKbSCYcOUkSi4mrTIljPL/9pBPusuoSTdO+rMDYI1f9G43KvDvQHtECBMaTvPIqmMQQMpmJmJMA8x+qp0MW9tmucAdpt7hX6TjUcGugnYhTrXqt78WH8Qc/KHOkj4XaEdCdwreHqPpHV1N+ovAf2O8cljvplpg6Ky/EudTiSWtvH8vY8lNipXW8J8VOLoqOLT/OBYn/AFs5dQuhb4jiG1AGuOjm+pjl53hsaYAcDEyD1P6wtfD4hj2lvwk3E/CXdRoD1ELHLGNJRuIYhrn5mi5MZb5R/q0mNV0fB8YCPLqNHqEi8teDYxJv21XFYnOyJBBBsQbE8gdj0UXcSc3KMxJaczTOhOojQFVcdxO9Oi494bNBxrUScguW3lg5sI5LG43WZXoeY8f9xTcAXhpioyRd0aESLkbfLo8F4rFWnkJHmixBuHj+/wBFU/Dt8x1IG1drmEO+IOgloDv92mxUy2eqsl8cTWEGf3dBzJ6wLSQbEGCOosUJ5stojZmvuVOUJohSJVVMJzkzPknptlGdTAGon6qbTk2rwmhSe4blRQZ5SQvOHMBJGht6Hg67ajJBkEffn9U9Or5UB59B0cbls/wuPLqvPafFH05DHuaOi2OD+IC4Op1nZsw9JcPm0lZX52drmcdFxXC2DxobEg67grm8bXL2xNxMaXG4V5+JLW5QczTETt0lZcQbz+YRidPQxMyRYAj9PoncIJHO6q4kw7MLA6jqjCtLR0V6/UmqBDcYvujPYgvFk4ViMAmD3CuUbHsel+arTZTdUloO4t3HNFJPFANcQNJt2Nx+iQcRcFRqVJAn5/ZMHwI1RTgNWkTMlUnUyFdqOJGirvnU6K8azygLnGASolGFHn7KLaRmFe06QhEp1Swggmdlbp4X0zz+apVKcalKWU7jY2WOzszWOxMXmNHD80BtHWDB5Hf3VWhj3Nblbpr77lRp452aSfnoo41W40MPxBzAWwHNOocJ+W47qy2q0t9NiLkbjq07josarUMzKJSeSOqLiJk6XC8ZuQ8NJLYvOV3fkVGrwY6s/i0EyOsHn0KyA4OaBo4fX9CrnC+LGmYd6m9VnqzxpuX0qeGdTqtDtZsAYPO66DBYj/PplwzZTIPqzZWAukxr/ZUuJ5ajA7MCZMGfUI/mGvK6xqHEqtJ4IcbGx1/p6a26pf8AQ/5UsViS57nGJcSSdNTPsohkqPEmf5roGUG4A0vy6KDJA19ittddM4W6eRqU1QBvXsgOeefsnrZeCBxLpmyO1yoUyQZVlr0ZQY1OrRzEfVEfr3TM3Uaj5WbUI0wdkkbImS5HxZjUWhTLiANyPqkktmDZoVfKeab4OXv3EfNX6uEBg6g+3VJJc+TfFTrUos6P7Kj8LiP30KSSrEslmmd9k1Rtkkkv0wi+Aeiei/ZJJXrpH6lbRDfUylJJEmxUTWm11Jp21TJJ2FEC2XDorNPDpJKcqvGbLEkNErNY+/NOkqw8Rn6s4dhMkSJm83g6iygcJeJH1SSS5XZ8ZpIsBEQZ02QCS09kyS0xZ0eliJdGklWHS2QbEJ0lOXulTweg+37t1CVQAEHVs9kkln+tPxYbhWPa8AeotzMM6Zbke4WNniBqkkqxRkrVNU7WpJLX8Z/pOdBVinzSSU5eLx9OakbbpDVOks6uCJJJKGj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45062" name="AutoShape 6" descr="data:image/jpeg;base64,/9j/4AAQSkZJRgABAQAAAQABAAD/2wCEAAkGBhQSEBUUExQUFRQWFxcYFxgWFxQVGBgYFRgVFxQVFhcXHCYeGBwjGhQUHy8gJScpLCwsFh4xNTAqNSYrLCkBCQoKDgwOGg8PGiwkHCQpKSwsLCksLCksLCwpLCwsKSwsKSwsLCwsLCwsLCwsLCwpLCwsLCwsLCksLCksLCksKf/AABEIALcBEwMBIgACEQEDEQH/xAAbAAABBQEBAAAAAAAAAAAAAAADAAECBAUGB//EAD0QAAEDAgQEBAQEBAUEAwAAAAEAAhEDIQQSMUEFUWFxBhMigTKRobEUwdHwQlKS4QcjYnLxFiRDghUzsv/EABkBAAMBAQEAAAAAAAAAAAAAAAABAgMEBf/EACERAQEAAgMBAQEBAQEBAAAAAAABAhESITEDQRNRMqEi/9oADAMBAAIRAxEAPwDoKGIa+crg6NYP3CLlXE06paQWkgjcWK6HhHHgQRWcARo6NehjfqvZmf8Ary8vn/jVyp8il+Lp7ui03BFombjkrIpiYlpPQg/mjnEcL/iqGJ/LR2PYTAc0nlISdiKY1ewf+wRyHGgikpeWrILYnM2ImZERzVDF8costmzH/Tf66Jchxo3lp/LWXhPE7S4Co0NadxJj2i60cHxilUmCWx/MI90uR8KJ5akKCv0MOHCQQR0urTcMs79NKnztZIwpRG4Zagw6XkqL9av+TPbhlLyVe8hN+HU8j4qXlJjTV04dQ8pOVNip5agWK6aah5KqVNU3U1A0le8hLyFcyTpQ8pN5S0Pw6kMN0T5jizvJS8lHxGKpskOdcagSY7wg4TiAqk+Wx7gPidENE6Sjmc+dpeSl5KhxLiRokB1MiRMlzY9o11WdR8WNvmYRyymfuiZbP+djU8lLyFkjxg2f/rOX/cJ+UK23xXQi+cdMs/mnulxW/IT+Qs//AKwo/wAlT5N/VEp+LKB1zju39CjlT4rnkJ/IRcHxKjV+B7SeWh+RV78Mp5nxZnkpLT/DJI5nxeShSamACkY2Q0dB4d8RU6X+XXpU6tPmWy9uunMSdOq9B4Xh8FVksp05fBggXtYjbfb3Xjy0uF8ZdQI9LXtmYM2MEZmkXaf0WOfz33GmOevXrFDwvh6by+nTaDBEGS2+tjouT8QeBXi9Joc0GGhohwzEm+xgmJ5LNw3iWq8AtquBAgtcSAQ2wgzd0E6q9U8b4gAhzReMuo0IuDuDBv1WeOOeNXbhY5bGk05pTpY2g3glhnkQqSLiqpc8ucZJN0ILqjnOi0xuggojakIpxapcRqtENe5scjGsfoFrYHxnWYRnyvbvIAd7Ebrnw9O4qdQ3qXD+KU6zc1NwPMbjuFZK8rwGPdRqNqM1HyI3B6L0Dw1x8YlpDoFQagbjYiVncNdwra002VWfLS8tR0SuGJFiOWJNbOn7nRAVDST+SrnlJCknyLSn5KTqYAJNgNSVbqFrRLnAdyAuH8WeKBUmjSgstmd/N0HRVjvIaG434rYGltAy7+aLDtOpXOUeMVASXOe9pmWl7oMiJIB/cKg110cYgAfCCttTQnQn/wAm7M90D1tgjaLbeyFQx1SnOR7mzrlJE91I4v8A0t+SG14Pxb7gI1D3UH1idST3UWiVNhAPTsnqvnTbpH2TJBzIJHJRDUiUyAUKMJ5Um1I2BQaC6zg/jrKGsrNkAAZ26+43XKZ72UGtJSs2NvVaPiHCuaD5zBOxMH3BSXlWQpKP5xW0q1OCRNpUQrLKrXWdbqg1KUXEQrJBIqKdMqmyoQbdl0eF4qKtLI9zWOYPSS3UD+EOG9zquZCI0qcsdnjlpdxGFIc4GQeSqPpwtRlek+ic7n+aB6dwQNGmfyWbUM3unCqATyoSpBBptGinElDAUmm6RmcUSlVLSHNJBGhBgpoUQgnQ4TxpiWFskPA2cBfuRddb4c8TVsQ4h2HaAATmaYjWAQdZIXmzbhd94A48wtNF+VtSZBMDOOXccuXusfrJx3pph6r+KsTiKUbZ/U4NmA7SOtgsjA+M8TTgNDSLfE0kmLC82tb2XoXiDhhrUXBsZxds8+U9VyGE4XTa5rsQ9pADszBmDg4WDTG+vyU4ZYXHtWUy30CPGONe6GimDIsGySeVydV0PEfFBpUh5jGsrkA5MwdEjXp7rk8S9xrl9FppifQNIAEDsqdan8LnOkuMuLpteL80XHG+QS2eh8Xx9aqPMdMfDO2ptPzWOunxlR2IaGhpIbYEu+Ii1m7C6DxPw8KRAuCWh2skSND7ytsLPGecvrnlPzz0R3YA+ylTwrYdOwtC0ZqrqsjQKIer/DY5I2LptDS7KJ27oDJR6GDLgSCFCiC4xtqr7KwAtsgKNXCuGv3CGymSYCt458gD3/RBkZY/imOwQYIZJRRQiJ3VrC4Mi7h9kTGYeG/JAUWiDYKVWlBMCN/mpkW7QpvplwJAsIDj30SCiHdUlaPDn/yFJLcVqqb3NNxZRa5RI7pgqSuYei18i4KHVwhBIF45I/DmRJ2OirurkOcRvP1QQTVKFFmqOxoJ5e8IMIKeYi3NW3cNdlEAfO6iMEdxPZAUwpM1RH04OndDDrygQRyujhzzTD2Q5seqCHQeVtD0N5jUEFZ5ckyuWzlJEiDBIkHUWUXf4qWfqQclmRmVqTwGucGVL+txDWPmIDzMMd/q+EzfLusXgn0jlqMc0m4kRI5tOhHUSnLKVliNJyd7UEOhHzSEU526Xw948qUYbVzVWTqT6miw9JOo6FdZxLiFGQ6lSFTzGkmq2Ib1nn06LyhpWjw3jT6DpYbQPSYIJ6yss/lLdxeP011W67FspZi/O8ubHrbYGdp6JuHUKFSg8H4yZzTa3wt5jf5q7gq9LHtyhop18rnQCSwxYgT8BMhZPDeJYVtPLVpFzw4+oEtMHtIMXUT/ANVsbgfBKgrNc4EAEwTYW0vutDxZW/7gTHwNHvdWHtw1Kg6qHh9JwGVoM1ASbiNovdc1xzidKo+aZJiIkRI1Purxu8tpy6x0FVZfVRp0ctI+6HSxWUGbwh1ceYuIBELdirsqwW8pHuSpY/GA+mfh+LkOQJ5xfp7hZb8Wc5LJgWkRDRv6j6QTu435A6kHmAnTPGjWA+WDrJe74zN5JN7xKnauLoOEiZt790TFMg6CI/ZWZhqpGu+wJ+9pRH4ouEFUkeg5jic5MAWy6k6AXQ8O5mcZpAn5dbaoLJBlto0TZtklNoY+nmjNMbxZTrPBbIIIIWM9oyg8rfoSlSqZSZ0PJNLQpYPO7KLSd/mtJmC8unVEyCLDncXlZ+Cpuu+DFwI1dz+gWpXqEYZuYAAuEQYPMz0Kxzvem2E62q0uNFjQ0tBIESksvEvzPcdJOiSXGK5VSFM8wOigz290gZTWm63YDOpOa1rpEHSCDHcbILlN9UERAnn+SsUsuQSO6UCrS1Uzqp18PlAIvdDpO9SBtdwvEC2x0RcRXm8z2VB5HLt890s4g/u6ZNFjMzC2Qs2q2CjUMTAj6qvUdJKAYNnRRlSpugotUtIQQD6c7kdo/RPg6lalalWLWa+U5oq0j/up1CW+4AKcJ2m6myX1cys8LHcbIvVwjSBq/DPcy3M0qgf9CAgUvE2DP/krs6OoscO0sqn7K0H3QsRhab/iYw92j7rPjfyr5T9gtDGYZ5GXF0JOzxWpH3L6eUf1QtB/Aq4v5NRwOjmNNRpHNr2S0jsVzVbwvRfoTTPMS4f0n8iqmI4E+gA38RUyOOWGFzQcwtDZg3EntFplK5ZT05McvHecLweJoPztZVYYIJDTodQR7b8lmY+kWGTYa3EQvNcRRdRLXtcfUCWuEtMgw4WNiD13CFiOIVH/ABve+P5nOd/+ion172u/J6bS4tRawh1WkNf/ACMk+0rJxHHqDTaoHcgwF39lx+E4bUqRkDXE7B9OfdpcCrn/AE7iRrTjuWj80/6ZXyF/PGe1p4jxftTYT1eY+g/VZ1Pj7/MzVS54As0EBo9lYw/hSq6zi1p2Ml09IA+sq/gvBTSfXULo2aMs+8lTZ9MlS4YhcL402o4/5JkRBg1Yk7kgZO66ClRzfxN7eoH6hQbh2ssxoa0Wgfu6dq6McbPaxyyl8idZo0G3X+wQ2tukTdJ0qkJZ7qLxG8pJy20xZARDURxkgSTOspmkHWR2RKVLQot0JNtvhwI9Z0uG94sY5IdTM6g8kH0x97n5K1jD5dBrLBxM76dVlYWu5xc0u+KZvAIA0WHvbo86UXG+qSHVpXKS1ZbJjAQSNtiUCLmURzo0t+ak2qHWd7EfmrQbyjGiJTBbFtVCniCLTI0V1jwY2PQoIjAFt/oqTviKtvaRJIMKnWF7IBhUvooufOqZoIg81OoJQEywhoOxQyUSnVynQEbjYpg2dPkg0XGe6iSjPoETbT3Q6tOBNoP7ugjApwVCU6AlKnMIYKm3qkaTVDF4RtVha6dLERIOxupASpZYSs36cukqv+D1d+HZWNcVG5QWta2HNab3vB1vCyqfghtP1CoTaIdTa6PYr3bwhTAwNGN2TrNzJP12UsX4aw7yXPpySIJl3zsdeq45ljNyx02ZXuV4dw3wVhy6KmZ2pscs6GIGlpV+lwZtLPkBDW6Auc/XQXK7vi3hek2HUibGDBzDKBe43hcuKkB0NBa4g9QByW+PH3FnlvygcOpi7jtp3/4lRojWOp7RzRxIpcgCe5Lv0CK6kGUmu/iqA/KdVXLtHHpjVRdQKsU6WZxHeEEshabRomRurAo2B1+VlWlaeDpWvofyF0BUxBDTAuTuUBk6K9WwXrP0MqpUpEECQgHYJN9kdmsqLGQpOcsrd1tJqC1sSXOnUDQdJlBq0w3e9j81PDszOA5qGJbcwLflzRP8FBlJP5Y5pKiU3uUY6oopHkfYSpnBndWyqvsj4bExrdDdRIGlkMaphstxTXDsq4c3QxCoAqdNxSIqo9XRMIUntUHNhM9JlOReyam5Te9IJfiCBCGAN0nOlMgifSi40UJRmVOaaqwbWTAYU2lQCI1IE4pwD1Rc4As2+xUvxQJvy2Qbsv8ADfi9TzTQMuYWl2vwEawDzld5jcaKbSeXUD7rxPBcQfRqB9NxaRuOR1BG4Xonh7iv4ukTWyNF22JB235Lk+uHe3R88utH4rXYG+a0eVUJJcDZlQCxBsfV9QsbjbWljXsZDQyHAQSCLg21EbrT4vw9opjK951Gac4vpmBM8rjksLB8DrOo1BmaWi9j63AQbN3EXRj0dUK0AtabtgfX9lE41TiqG7BjMvYyUDHYVzT6TLAAQZmztNraI+OxnmVmFsH0MB7jVa6Rtk1qJaR2lDqXBJ7/ADV3HsLXwb9e9/uVUxVMtMWI2hXjUZRWWpRfGXsqDKVwrz7C2sKomi4iuGtus2m7M6VCrWk3noiU2wEsqeMGlQJTwouKzai0CJCLjW2mQRoI6DQqq0wZUnVi4Bv8IJIHUoAeUJ1MNTJbVpXbXvFwN9SivrCNFXDrxPzUsggzrtC3c65g8MLuuOQmyrVKIM2+SPhsRLANCNOqjVfPyuglY4aBM25aFRhSmewTdUGlKl5Wa+6jTlTY4i43/cJAM0eaLRqNBgn0xfnKsuwxkSdRN5/pKBisKGNvIfItaIiZ+yNwarYdwehUaw06oa10AueDYzcEgQD7rCxuFNN7mHVpiRoeoVzg+ODXZXyWHbNlGaLE80PibWBwLHSCAdoB3EhTjuXVVda3FRrCfZTkRBUXPPPXmB9ExPPVaMydTjsoyiip/wAJ/ItLb9N0jBDk+ZIx1lM0jdBDCmtvgfCKxBqsOTIMwzSA8tgls6Tp3WBmXQ+HPEbqIyAB3ImDl/qsBJE9lGe9dLx1vt0gxtPF08rank1JByuAiTtJuRM2BVGvTqYbK2qwyD6ajC5zXA6tBBlpWfh8e4YoMdVpumoBmF6YDtREfDJ9l29TEHDlrHQ7NdvruCBFg+0e8rnv/wA9N525jiGCOQZGnISDLgREzAI5a3HJYWFpF1fsdtIBiy7t2KfifhaaT4gsdHqaCS0g7HoVz9bgL5kMIbBBJtDpiTyEnVPHL8os/WHxluWpbST9DdV8cZd7fdauPwpc8aSbctNbc7LJx9MB5aDIFp/JaSosKnA5TKFi3TeUJ+iaqQQI13Wk8Z5empU5urDGobTA7aobsQSOSm7q5qLDnKBQmVVMPvcxPNLWj3tMNRGMgKBeG67fluoHEAqburmoKUkqZYRJfB5QUktU9nPD8pcHg5gYvYg8iFF9Fs6fvsvR+LcHo4kuqAw6BcWcO4/iF1w3E+HOovyuGolpF2uHMH8leH0mTHPC4scUsp2RQ4kEjQCCe6Kxpc4CJLiB/ZaeO4YKVODYuym43nQdgTPZVllpMx2zDRDQ0QS7KS4dTOWPaCgUqYi/NaDBFV/RhiLaAEx7AqjTfBdNuSmVdiVPDGCRpHyE6q5gGelzYBIILXW1I+HqD902De5xyg6tLRuSIJhVsJUy1BmG8EdNCi20dRv8Nrg+ktzNeII6DQ9C0zfshYjgwIcGuDiIi+2gPZVscfKqujY+r8jyuPzRaVcghzdQLDm3kT2P0Wfc7jTryudxOHNNxadQYQ867XiuAZWZLGjzBdxn4h2FiuRr4XKY+62wymUY5Y8aC15BkKRfJlDITtPNWgRrkemzNcfF91XzDaUSk4i4QEiQbEfr/dHqYYFgLBpbv0nmgZC64C0MCXj0A2dqHfC4ja+6m5aVMdsnQ8k4K6PD4Wk/01adRsEZi25A3OUidFfqeAW1BmwtYVWnZ0Nc3vpI9kv6Ynwrm+BPDcTRLhLfMbI1m/JezY0U6jMtRgcwmCHDluB+a47w7/h06nWD65Y5rYc0NJu4XE2Fguu4iHMaXsE2uOUbhc31ymVmm3zlk7cZx3hNTDVA+jUIpuJcwgzBAuy+p5KxwvxY5rmtqgPbVkZmeogxo5rr66za616T21SX52Gk4AOpm3r59DuCFgca8Mvouztu0mReIOwc7n10KUsvVPWu4LifLAfVZVqB1KbFoEOIyi4duT1XD160m53+u5Xa4iicVh2UWEMql2aXAAEw6WmBOuh/suHr0XMcWPEOa4hw5EGCtcNIy3E8SGADK4mRe0QeXVCoCSmq0Ij9+yJSpwOq1t6ZydnxFMXDdEDyLdVYTKdr4q4pxqpNbueamKet008rjonstA13SUzqXI3RqpgQhsJOqN9DXYBplJWvKSRzPg9HxGYephuNRtCFxLFMxFBzC31iCI1B3cPmpMxMAB05Zs6OezuX2Ua/Dpuyzu4vzC5I6L25rBYMU3+s+oGWkTBi9jsZCu8arh9Ns/zG9yRMH7j6pYiiHQIImxO7XDks/H1X0w+k8g2EGNWyDI5f8rTe6z1qK1Bhc8u55yPZpVX8PaYlXWbAdue0E+4QsNor2nQFHEFhDm2cII9ufdRxNUEyG5bnedT1U8Q0TpZQcyRbT9LqpU2LDMdmgOjTIT02J7ImErFj8h1Bsfp9f3qs2nqrpbnaSfibY9QN+4RYJW1hMVkhwzFkQQNWOmJ5wYKXGsBTqN8xj23iW3BBO8H8lQweMiJNzY3i/XmCIPsmr1S7TaQInTp0Wflaexl1KBmCJQG0xPLurFepA3VQ1L2Alby2sLJF6iKbSCYcOUkSi4mrTIljPL/9pBPusuoSTdO+rMDYI1f9G43KvDvQHtECBMaTvPIqmMQQMpmJmJMA8x+qp0MW9tmucAdpt7hX6TjUcGugnYhTrXqt78WH8Qc/KHOkj4XaEdCdwreHqPpHV1N+ovAf2O8cljvplpg6Ky/EudTiSWtvH8vY8lNipXW8J8VOLoqOLT/OBYn/AFs5dQuhb4jiG1AGuOjm+pjl53hsaYAcDEyD1P6wtfD4hj2lvwk3E/CXdRoD1ELHLGNJRuIYhrn5mi5MZb5R/q0mNV0fB8YCPLqNHqEi8teDYxJv21XFYnOyJBBBsQbE8gdj0UXcSc3KMxJaczTOhOojQFVcdxO9Oi494bNBxrUScguW3lg5sI5LG43WZXoeY8f9xTcAXhpioyRd0aESLkbfLo8F4rFWnkJHmixBuHj+/wBFU/Dt8x1IG1drmEO+IOgloDv92mxUy2eqsl8cTWEGf3dBzJ6wLSQbEGCOosUJ5stojZmvuVOUJohSJVVMJzkzPknptlGdTAGon6qbTk2rwmhSe4blRQZ5SQvOHMBJGht6Hg67ajJBkEffn9U9Or5UB59B0cbls/wuPLqvPafFH05DHuaOi2OD+IC4Op1nZsw9JcPm0lZX52drmcdFxXC2DxobEg67grm8bXL2xNxMaXG4V5+JLW5QczTETt0lZcQbz+YRidPQxMyRYAj9PoncIJHO6q4kw7MLA6jqjCtLR0V6/UmqBDcYvujPYgvFk4ViMAmD3CuUbHsel+arTZTdUloO4t3HNFJPFANcQNJt2Nx+iQcRcFRqVJAn5/ZMHwI1RTgNWkTMlUnUyFdqOJGirvnU6K8azygLnGASolGFHn7KLaRmFe06QhEp1Swggmdlbp4X0zz+apVKcalKWU7jY2WOzszWOxMXmNHD80BtHWDB5Hf3VWhj3Nblbpr77lRp452aSfnoo41W40MPxBzAWwHNOocJ+W47qy2q0t9NiLkbjq07josarUMzKJSeSOqLiJk6XC8ZuQ8NJLYvOV3fkVGrwY6s/i0EyOsHn0KyA4OaBo4fX9CrnC+LGmYd6m9VnqzxpuX0qeGdTqtDtZsAYPO66DBYj/PplwzZTIPqzZWAukxr/ZUuJ5ajA7MCZMGfUI/mGvK6xqHEqtJ4IcbGx1/p6a26pf8AQ/5UsViS57nGJcSSdNTPsohkqPEmf5roGUG4A0vy6KDJA19ittddM4W6eRqU1QBvXsgOeefsnrZeCBxLpmyO1yoUyQZVlr0ZQY1OrRzEfVEfr3TM3Uaj5WbUI0wdkkbImS5HxZjUWhTLiANyPqkktmDZoVfKeab4OXv3EfNX6uEBg6g+3VJJc+TfFTrUos6P7Kj8LiP30KSSrEslmmd9k1Rtkkkv0wi+Aeiei/ZJJXrpH6lbRDfUylJJEmxUTWm11Jp21TJJ2FEC2XDorNPDpJKcqvGbLEkNErNY+/NOkqw8Rn6s4dhMkSJm83g6iygcJeJH1SSS5XZ8ZpIsBEQZ02QCS09kyS0xZ0eliJdGklWHS2QbEJ0lOXulTweg+37t1CVQAEHVs9kkln+tPxYbhWPa8AeotzMM6Zbke4WNniBqkkqxRkrVNU7WpJLX8Z/pOdBVinzSSU5eLx9OakbbpDVOks6uCJJJKGj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62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7</a:t>
            </a:fld>
            <a:endParaRPr lang="es-PE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492896"/>
            <a:ext cx="799288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602982" y="538511"/>
            <a:ext cx="3483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Modificación de Entidad Reciproca</a:t>
            </a:r>
            <a:endParaRPr lang="es-PE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755576" y="1305901"/>
            <a:ext cx="36636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En el menú de Registro</a:t>
            </a:r>
          </a:p>
          <a:p>
            <a:r>
              <a:rPr lang="es-PE" sz="1600" dirty="0" smtClean="0"/>
              <a:t>      Modificaciones SIAF</a:t>
            </a:r>
          </a:p>
          <a:p>
            <a:r>
              <a:rPr lang="es-PE" sz="1600" dirty="0" smtClean="0"/>
              <a:t>            Modificación de Entidad Reciproca </a:t>
            </a:r>
            <a:endParaRPr lang="es-P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8</a:t>
            </a:fld>
            <a:endParaRPr lang="es-PE"/>
          </a:p>
        </p:txBody>
      </p:sp>
      <p:pic>
        <p:nvPicPr>
          <p:cNvPr id="3" name="2 Imagen"/>
          <p:cNvPicPr/>
          <p:nvPr/>
        </p:nvPicPr>
        <p:blipFill rotWithShape="1">
          <a:blip r:embed="rId2" cstate="print"/>
          <a:srcRect r="58548" b="49189"/>
          <a:stretch/>
        </p:blipFill>
        <p:spPr bwMode="auto">
          <a:xfrm>
            <a:off x="539553" y="1124744"/>
            <a:ext cx="8352928" cy="49685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715803" y="538511"/>
            <a:ext cx="3258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Corrección de Entidad Reciproca</a:t>
            </a:r>
            <a:endParaRPr lang="es-PE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573016"/>
            <a:ext cx="12668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9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2057253" y="622429"/>
            <a:ext cx="5022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b="1" u="sng" dirty="0" smtClean="0">
                <a:solidFill>
                  <a:srgbClr val="FF0000"/>
                </a:solidFill>
              </a:rPr>
              <a:t>Caso Especial de Transferencia Financiera Recibida </a:t>
            </a:r>
          </a:p>
          <a:p>
            <a:pPr algn="ctr"/>
            <a:r>
              <a:rPr lang="es-PE" b="1" u="sng" dirty="0" smtClean="0">
                <a:solidFill>
                  <a:srgbClr val="FF0000"/>
                </a:solidFill>
              </a:rPr>
              <a:t>por Tipo de Operación</a:t>
            </a:r>
            <a:endParaRPr lang="es-PE" b="1" u="sng" dirty="0">
              <a:solidFill>
                <a:srgbClr val="FF0000"/>
              </a:solidFill>
            </a:endParaRPr>
          </a:p>
        </p:txBody>
      </p:sp>
      <p:sp>
        <p:nvSpPr>
          <p:cNvPr id="8" name="7 Flecha derecha"/>
          <p:cNvSpPr/>
          <p:nvPr/>
        </p:nvSpPr>
        <p:spPr>
          <a:xfrm>
            <a:off x="2771800" y="3274351"/>
            <a:ext cx="648072" cy="432048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/>
        </p:nvSpPr>
        <p:spPr>
          <a:xfrm>
            <a:off x="681145" y="1908121"/>
            <a:ext cx="16369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TRANSFERENCIA 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FINANCIERA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 OTORGADA</a:t>
            </a:r>
            <a:endParaRPr lang="es-PE" sz="1600" b="1" dirty="0">
              <a:solidFill>
                <a:srgbClr val="0000FF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857707" y="1877923"/>
            <a:ext cx="16369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TRANSFERENCIA 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FINANCIERA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 RECIBIDA</a:t>
            </a:r>
            <a:endParaRPr lang="es-PE" sz="1600" b="1" dirty="0">
              <a:solidFill>
                <a:srgbClr val="0000FF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5436096" y="2012529"/>
            <a:ext cx="1590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INGRESOS 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TRANSFERENCIA</a:t>
            </a:r>
            <a:endParaRPr lang="es-PE" sz="1600" b="1" dirty="0">
              <a:solidFill>
                <a:srgbClr val="0000FF"/>
              </a:solidFill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7105336" y="1916832"/>
            <a:ext cx="14498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INGRESOS 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OPERACIONES 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VARIAS</a:t>
            </a:r>
            <a:endParaRPr lang="es-PE" sz="1600" b="1" dirty="0">
              <a:solidFill>
                <a:srgbClr val="0000FF"/>
              </a:solidFill>
            </a:endParaRPr>
          </a:p>
        </p:txBody>
      </p:sp>
      <p:graphicFrame>
        <p:nvGraphicFramePr>
          <p:cNvPr id="16" name="15 Diagrama"/>
          <p:cNvGraphicFramePr/>
          <p:nvPr/>
        </p:nvGraphicFramePr>
        <p:xfrm>
          <a:off x="3995936" y="2348880"/>
          <a:ext cx="4464496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16 Grupo"/>
          <p:cNvGrpSpPr/>
          <p:nvPr/>
        </p:nvGrpSpPr>
        <p:grpSpPr>
          <a:xfrm>
            <a:off x="827584" y="3043926"/>
            <a:ext cx="1339348" cy="950505"/>
            <a:chOff x="13951" y="712879"/>
            <a:chExt cx="1339348" cy="950505"/>
          </a:xfrm>
        </p:grpSpPr>
        <p:sp>
          <p:nvSpPr>
            <p:cNvPr id="18" name="17 Rectángulo redondeado"/>
            <p:cNvSpPr/>
            <p:nvPr/>
          </p:nvSpPr>
          <p:spPr>
            <a:xfrm>
              <a:off x="13951" y="712879"/>
              <a:ext cx="1339348" cy="95050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18 Rectángulo"/>
            <p:cNvSpPr/>
            <p:nvPr/>
          </p:nvSpPr>
          <p:spPr>
            <a:xfrm>
              <a:off x="60351" y="759279"/>
              <a:ext cx="1246548" cy="8577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3900" kern="1200" dirty="0" smtClean="0"/>
                <a:t>TF</a:t>
              </a:r>
              <a:endParaRPr lang="es-PE" sz="3900" kern="1200" dirty="0"/>
            </a:p>
          </p:txBody>
        </p:sp>
      </p:grpSp>
      <p:sp>
        <p:nvSpPr>
          <p:cNvPr id="23" name="22 CuadroTexto"/>
          <p:cNvSpPr txBox="1"/>
          <p:nvPr/>
        </p:nvSpPr>
        <p:spPr>
          <a:xfrm>
            <a:off x="1259632" y="5024293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000" b="1" dirty="0" smtClean="0">
                <a:solidFill>
                  <a:schemeClr val="accent5">
                    <a:lumMod val="75000"/>
                  </a:schemeClr>
                </a:solidFill>
              </a:rPr>
              <a:t>SIS</a:t>
            </a:r>
            <a:endParaRPr lang="es-PE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5204180" y="4973106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2000" b="1" dirty="0" smtClean="0">
                <a:solidFill>
                  <a:schemeClr val="accent5">
                    <a:lumMod val="75000"/>
                  </a:schemeClr>
                </a:solidFill>
              </a:rPr>
              <a:t>UE 1</a:t>
            </a:r>
            <a:endParaRPr lang="es-PE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7571698" y="4973106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2000" b="1" dirty="0" smtClean="0">
                <a:solidFill>
                  <a:schemeClr val="accent5">
                    <a:lumMod val="75000"/>
                  </a:schemeClr>
                </a:solidFill>
              </a:rPr>
              <a:t>UE 2</a:t>
            </a:r>
            <a:endParaRPr lang="es-PE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7" name="26 Rectángulo"/>
          <p:cNvSpPr/>
          <p:nvPr/>
        </p:nvSpPr>
        <p:spPr>
          <a:xfrm>
            <a:off x="179512" y="190374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  <p:bldGraphic spid="16" grpId="0">
        <p:bldAsOne/>
      </p:bldGraphic>
      <p:bldP spid="23" grpId="0"/>
      <p:bldP spid="24" grpId="0"/>
      <p:bldP spid="26" grpId="0"/>
    </p:bldLst>
  </p:timing>
</p:sld>
</file>

<file path=ppt/theme/theme1.xml><?xml version="1.0" encoding="utf-8"?>
<a:theme xmlns:a="http://schemas.openxmlformats.org/drawingml/2006/main" name="presupuest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presupuesto</Template>
  <TotalTime>26316</TotalTime>
  <Words>1486</Words>
  <Application>Microsoft Office PowerPoint</Application>
  <PresentationFormat>Presentación en pantalla (4:3)</PresentationFormat>
  <Paragraphs>388</Paragraphs>
  <Slides>62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62</vt:i4>
      </vt:variant>
    </vt:vector>
  </HeadingPairs>
  <TitlesOfParts>
    <vt:vector size="64" baseType="lpstr">
      <vt:lpstr>presupuesto</vt:lpstr>
      <vt:lpstr>Tema de Office</vt:lpstr>
      <vt:lpstr>SIAF - MODULO CONTABLE -  TRANSFERENCIAS FINANCIERAS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Reportes Comparativos de Transferencias Financieras por U.E.</vt:lpstr>
      <vt:lpstr>Diapositiva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aaguirre</dc:creator>
  <cp:lastModifiedBy>ss</cp:lastModifiedBy>
  <cp:revision>1304</cp:revision>
  <dcterms:created xsi:type="dcterms:W3CDTF">2014-01-16T21:41:18Z</dcterms:created>
  <dcterms:modified xsi:type="dcterms:W3CDTF">2015-11-23T14:39:24Z</dcterms:modified>
</cp:coreProperties>
</file>